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7.xml" ContentType="application/inkml+xml"/>
  <Override PartName="/ppt/ink/ink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8"/>
  </p:notesMasterIdLst>
  <p:sldIdLst>
    <p:sldId id="256" r:id="rId2"/>
    <p:sldId id="300" r:id="rId3"/>
    <p:sldId id="257" r:id="rId4"/>
    <p:sldId id="258" r:id="rId5"/>
    <p:sldId id="259" r:id="rId6"/>
    <p:sldId id="273" r:id="rId7"/>
    <p:sldId id="260" r:id="rId8"/>
    <p:sldId id="279" r:id="rId9"/>
    <p:sldId id="290" r:id="rId10"/>
    <p:sldId id="291" r:id="rId11"/>
    <p:sldId id="292" r:id="rId12"/>
    <p:sldId id="284" r:id="rId13"/>
    <p:sldId id="285" r:id="rId14"/>
    <p:sldId id="287" r:id="rId15"/>
    <p:sldId id="286" r:id="rId16"/>
    <p:sldId id="281" r:id="rId17"/>
    <p:sldId id="280" r:id="rId18"/>
    <p:sldId id="298" r:id="rId19"/>
    <p:sldId id="288" r:id="rId20"/>
    <p:sldId id="306" r:id="rId21"/>
    <p:sldId id="266" r:id="rId22"/>
    <p:sldId id="293" r:id="rId23"/>
    <p:sldId id="283" r:id="rId24"/>
    <p:sldId id="294" r:id="rId25"/>
    <p:sldId id="296" r:id="rId26"/>
    <p:sldId id="299" r:id="rId27"/>
    <p:sldId id="304" r:id="rId28"/>
    <p:sldId id="303" r:id="rId29"/>
    <p:sldId id="335" r:id="rId30"/>
    <p:sldId id="318" r:id="rId31"/>
    <p:sldId id="320" r:id="rId32"/>
    <p:sldId id="319" r:id="rId33"/>
    <p:sldId id="277" r:id="rId34"/>
    <p:sldId id="264" r:id="rId35"/>
    <p:sldId id="323" r:id="rId36"/>
    <p:sldId id="265" r:id="rId37"/>
    <p:sldId id="327" r:id="rId38"/>
    <p:sldId id="271" r:id="rId39"/>
    <p:sldId id="317" r:id="rId40"/>
    <p:sldId id="309" r:id="rId41"/>
    <p:sldId id="308" r:id="rId42"/>
    <p:sldId id="311" r:id="rId43"/>
    <p:sldId id="310" r:id="rId44"/>
    <p:sldId id="314" r:id="rId45"/>
    <p:sldId id="315" r:id="rId46"/>
    <p:sldId id="313" r:id="rId47"/>
    <p:sldId id="316" r:id="rId48"/>
    <p:sldId id="330" r:id="rId49"/>
    <p:sldId id="329" r:id="rId50"/>
    <p:sldId id="332" r:id="rId51"/>
    <p:sldId id="274" r:id="rId52"/>
    <p:sldId id="333" r:id="rId53"/>
    <p:sldId id="328" r:id="rId54"/>
    <p:sldId id="336" r:id="rId55"/>
    <p:sldId id="334" r:id="rId56"/>
    <p:sldId id="297" r:id="rId57"/>
    <p:sldId id="267" r:id="rId58"/>
    <p:sldId id="268" r:id="rId59"/>
    <p:sldId id="269" r:id="rId60"/>
    <p:sldId id="270" r:id="rId61"/>
    <p:sldId id="331" r:id="rId62"/>
    <p:sldId id="302" r:id="rId63"/>
    <p:sldId id="326" r:id="rId64"/>
    <p:sldId id="325" r:id="rId65"/>
    <p:sldId id="324" r:id="rId66"/>
    <p:sldId id="276" r:id="rId67"/>
    <p:sldId id="322" r:id="rId68"/>
    <p:sldId id="321" r:id="rId69"/>
    <p:sldId id="275" r:id="rId70"/>
    <p:sldId id="295" r:id="rId71"/>
    <p:sldId id="282" r:id="rId72"/>
    <p:sldId id="307" r:id="rId73"/>
    <p:sldId id="261" r:id="rId74"/>
    <p:sldId id="278" r:id="rId75"/>
    <p:sldId id="305" r:id="rId76"/>
    <p:sldId id="263" r:id="rId77"/>
  </p:sldIdLst>
  <p:sldSz cx="12192000" cy="6858000"/>
  <p:notesSz cx="7010400" cy="9296400"/>
  <p:embeddedFontLst>
    <p:embeddedFont>
      <p:font typeface="Calibri" panose="020F0502020204030204" pitchFamily="34" charset="0"/>
      <p:regular r:id="rId79"/>
      <p:bold r:id="rId80"/>
      <p:italic r:id="rId81"/>
      <p:boldItalic r:id="rId82"/>
    </p:embeddedFont>
    <p:embeddedFont>
      <p:font typeface="Helvetica" panose="020B0604020202020204" pitchFamily="34" charset="0"/>
      <p:regular r:id="rId83"/>
      <p:bold r:id="rId84"/>
      <p:italic r:id="rId85"/>
      <p:boldItalic r:id="rId86"/>
    </p:embeddedFont>
    <p:embeddedFont>
      <p:font typeface="Roboto" panose="020000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0" autoAdjust="0"/>
    <p:restoredTop sz="79457" autoAdjust="0"/>
  </p:normalViewPr>
  <p:slideViewPr>
    <p:cSldViewPr snapToGrid="0">
      <p:cViewPr varScale="1">
        <p:scale>
          <a:sx n="57" d="100"/>
          <a:sy n="57" d="100"/>
        </p:scale>
        <p:origin x="58" y="3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font" Target="fonts/font1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5T04:42:12.4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91,'196'13,"-8"0,478-14,-638-1,54-9,-52 6,39-3,-47 7,40-9,17-2,-17 10,-30 2,-1-1,61-11,94-24,-147 26,-23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5T04:42:24.1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0,'0'2,"1"0,-1 0,1 0,-1-1,1 1,-1 0,1-1,0 1,0 0,0-1,0 1,0-1,0 0,0 1,0-1,1 0,-1 1,0-1,1 0,-1 0,1 0,0-1,-1 1,4 1,47 14,-37-13,20 4,0-1,0-2,0-2,58-2,48 2,-51 9,-49-5,55 1,213 6,25-1,-149-14,194 4,-217 8,65 3,28-13,89 1,-180 11,17-1,865-8,-535-5,942 2,-1392-3,110-19,-113 12,114-5,281 16,-427-1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5T04:42:28.2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1 116,'2'2,"1"0,0 1,1-1,-1-1,0 1,0 0,1-1,-1 0,1 0,-1 0,1 0,3 0,49 3,-38-4,420-13,-3-32,-402 41,179-11,-23 2,309 2,-302 13,3917-2,-4091-1,0-1,1-1,-2-2,1 0,36-13,-43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5T04:43:40.1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37 200,'28'-1,"0"3,0 0,0 1,0 2,33 10,-26-6,1-2,73 4,-20-3,632 82,-378-64,-129-14,248 12,-359-18,142 13,-111-9,168-9,-143-3,399 4,450-5,-525-19,-363 9,47-1,106 1,1 0,466 13,-349 1,-204-15,-104 5,401-17,-448 24,65-11,-32 3,2 1,90-7,-26 5,-17 1,573 5,-375 8,-291-5,-1-1,1 0,42-14,22-2,430-59,-679 76,-61-10,34 0,-177-1,-94-1,-849 15,1113-14,7 1,-224-11,388 21,-70-9,-61-2,-1271 12,686 3,-3170-2,3874 1,-52 10,51-5,-49 1,62-6,0 2,-23 5,-34 3,58-9,0 1,-1 1,1 0,-32 12,40-9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5T04:43:44.1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1 127,'23'-7,"-1"-1,107-9,219-1,-191 14,283-6,94-5,-310-10,-87 7,-58 13,83 6,-67 1,50-3,379 17,-372 0,430 29,-262-33,70 0,1288-12,-1656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5T04:43:47.0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5486 126,'-2269'0,"2189"-4,-137-24,35 2,-180 1,156 13,-199 6,-78-7,23 2,291 13,-276-2,429 0,1 2,-1 0,-17 6,-36 4,26-7,28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4:32:42.972"/>
    </inkml:context>
    <inkml:brush xml:id="br0">
      <inkml:brushProperty name="width" value="0.05" units="cm"/>
      <inkml:brushProperty name="height" value="0.05" units="cm"/>
      <inkml:brushProperty name="color" value="#E71224"/>
    </inkml:brush>
  </inkml:definitions>
  <inkml:trace contextRef="#ctx0" brushRef="#br0">0 6 24575,'6'-6'0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6T04:32:43.36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Epidemiolog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Incidence_rat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hajournals.org/doi/full/10.1161/STROKEAHA.118.024497?rfr_dat=cr_pub++0pubmed&amp;url_ver=Z39.88-2003&amp;rfr_id=ori%3Arid%3Acrossref.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5" name="Google Shape;85;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you can access all of the information about the APREE  project on the projects web site. </a:t>
            </a:r>
          </a:p>
          <a:p>
            <a:r>
              <a:rPr lang="en-US" dirty="0"/>
              <a:t> there are a number of follow-up studies in process to extend the ASPREE data. </a:t>
            </a:r>
          </a:p>
          <a:p>
            <a:pPr marL="465887" indent="-304121" defTabSz="931774">
              <a:defRPr/>
            </a:pPr>
            <a:r>
              <a:rPr lang="en-US" dirty="0"/>
              <a:t> since all of the participants in these studies are greater than 70 years of age  </a:t>
            </a:r>
          </a:p>
          <a:p>
            <a:pPr marL="465887" indent="-304121" defTabSz="931774">
              <a:defRPr/>
            </a:pPr>
            <a:r>
              <a:rPr lang="en-US" dirty="0"/>
              <a:t>I’m hopeful we will see some of our other questions answered about this population as well. </a:t>
            </a:r>
          </a:p>
        </p:txBody>
      </p:sp>
    </p:spTree>
    <p:extLst>
      <p:ext uri="{BB962C8B-B14F-4D97-AF65-F5344CB8AC3E}">
        <p14:creationId xmlns:p14="http://schemas.microsoft.com/office/powerpoint/2010/main" val="34171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RATE Ratio </a:t>
            </a:r>
            <a:r>
              <a:rPr lang="en-US" b="0" i="0" dirty="0">
                <a:solidFill>
                  <a:srgbClr val="202122"/>
                </a:solidFill>
                <a:effectLst/>
                <a:latin typeface="Arial" panose="020B0604020202020204" pitchFamily="34" charset="0"/>
                <a:sym typeface="Wingdings" panose="05000000000000000000" pitchFamily="2" charset="2"/>
              </a:rPr>
              <a:t> </a:t>
            </a:r>
            <a:r>
              <a:rPr lang="en-US" b="0" i="0" dirty="0">
                <a:solidFill>
                  <a:srgbClr val="202122"/>
                </a:solidFill>
                <a:effectLst/>
                <a:latin typeface="Arial" panose="020B0604020202020204" pitchFamily="34" charset="0"/>
              </a:rPr>
              <a:t>In </a:t>
            </a:r>
            <a:r>
              <a:rPr lang="en-US" b="0" i="0" u="none" strike="noStrike" dirty="0">
                <a:solidFill>
                  <a:srgbClr val="0645AD"/>
                </a:solidFill>
                <a:effectLst/>
                <a:latin typeface="Arial" panose="020B0604020202020204" pitchFamily="34" charset="0"/>
                <a:hlinkClick r:id="rId3" tooltip="Epidemiology"/>
              </a:rPr>
              <a:t>epidemiology</a:t>
            </a:r>
            <a:r>
              <a:rPr lang="en-US" b="0" i="0" dirty="0">
                <a:solidFill>
                  <a:srgbClr val="202122"/>
                </a:solidFill>
                <a:effectLst/>
                <a:latin typeface="Arial" panose="020B0604020202020204" pitchFamily="34" charset="0"/>
              </a:rPr>
              <a:t>, a </a:t>
            </a:r>
            <a:r>
              <a:rPr lang="en-US" b="1" i="0" dirty="0">
                <a:solidFill>
                  <a:srgbClr val="202122"/>
                </a:solidFill>
                <a:effectLst/>
                <a:latin typeface="Arial" panose="020B0604020202020204" pitchFamily="34" charset="0"/>
              </a:rPr>
              <a:t>rate ratio</a:t>
            </a:r>
            <a:r>
              <a:rPr lang="en-US" b="0" i="0" dirty="0">
                <a:solidFill>
                  <a:srgbClr val="202122"/>
                </a:solidFill>
                <a:effectLst/>
                <a:latin typeface="Arial" panose="020B0604020202020204" pitchFamily="34" charset="0"/>
              </a:rPr>
              <a:t>, sometimes called an </a:t>
            </a:r>
            <a:r>
              <a:rPr lang="en-US" b="1" i="0" dirty="0">
                <a:solidFill>
                  <a:srgbClr val="202122"/>
                </a:solidFill>
                <a:effectLst/>
                <a:latin typeface="Arial" panose="020B0604020202020204" pitchFamily="34" charset="0"/>
              </a:rPr>
              <a:t>incidence density ratio</a:t>
            </a:r>
            <a:r>
              <a:rPr lang="en-US" b="0" i="0" dirty="0">
                <a:solidFill>
                  <a:srgbClr val="202122"/>
                </a:solidFill>
                <a:effectLst/>
                <a:latin typeface="Arial" panose="020B0604020202020204" pitchFamily="34" charset="0"/>
              </a:rPr>
              <a:t> or </a:t>
            </a:r>
            <a:r>
              <a:rPr lang="en-US" b="1" i="0" dirty="0">
                <a:solidFill>
                  <a:srgbClr val="202122"/>
                </a:solidFill>
                <a:effectLst/>
                <a:latin typeface="Arial" panose="020B0604020202020204" pitchFamily="34" charset="0"/>
              </a:rPr>
              <a:t>incidence rate ratio</a:t>
            </a:r>
            <a:r>
              <a:rPr lang="en-US" b="0" i="0" dirty="0">
                <a:solidFill>
                  <a:srgbClr val="202122"/>
                </a:solidFill>
                <a:effectLst/>
                <a:latin typeface="Arial" panose="020B0604020202020204" pitchFamily="34" charset="0"/>
              </a:rPr>
              <a:t>, is a relative difference measure used to compare the </a:t>
            </a:r>
            <a:r>
              <a:rPr lang="en-US" b="0" i="0" u="none" strike="noStrike" dirty="0">
                <a:solidFill>
                  <a:srgbClr val="0645AD"/>
                </a:solidFill>
                <a:effectLst/>
                <a:latin typeface="Arial" panose="020B0604020202020204" pitchFamily="34" charset="0"/>
                <a:hlinkClick r:id="rId4" tooltip="Incidence rate"/>
              </a:rPr>
              <a:t>incidence rates</a:t>
            </a:r>
            <a:r>
              <a:rPr lang="en-US" b="0" i="0" dirty="0">
                <a:solidFill>
                  <a:srgbClr val="202122"/>
                </a:solidFill>
                <a:effectLst/>
                <a:latin typeface="Arial" panose="020B0604020202020204" pitchFamily="34" charset="0"/>
              </a:rPr>
              <a:t> of events occurring at any given point in time.</a:t>
            </a:r>
          </a:p>
          <a:p>
            <a:endParaRPr lang="en-US" b="0" i="0" dirty="0">
              <a:solidFill>
                <a:srgbClr val="2021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34039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So aspirin did not lower the risk of major cardiovascular events.</a:t>
            </a:r>
          </a:p>
          <a:p>
            <a:r>
              <a:rPr lang="en-US" dirty="0"/>
              <a:t>And, they saw a significant number of GI bleeds even though one of their exclusion criteria was high risk for GI bleed.</a:t>
            </a:r>
          </a:p>
          <a:p>
            <a:endParaRPr lang="en-US" dirty="0"/>
          </a:p>
          <a:p>
            <a:r>
              <a:rPr lang="en-US" dirty="0"/>
              <a:t>  the also signed lower risk for cardiovascular events then would be predicted by the ASCVD calculator</a:t>
            </a:r>
          </a:p>
          <a:p>
            <a:pPr lvl="1"/>
            <a:r>
              <a:rPr lang="en-US" dirty="0"/>
              <a:t> older data</a:t>
            </a:r>
          </a:p>
          <a:p>
            <a:pPr lvl="1"/>
            <a:r>
              <a:rPr lang="en-US" dirty="0"/>
              <a:t>Maybe we are better at managing risk factors not represented in the formula</a:t>
            </a:r>
          </a:p>
          <a:p>
            <a:pPr lvl="1"/>
            <a:r>
              <a:rPr lang="en-US" dirty="0"/>
              <a:t>Many other possible reasons</a:t>
            </a:r>
          </a:p>
          <a:p>
            <a:endParaRPr lang="en-US" dirty="0"/>
          </a:p>
        </p:txBody>
      </p:sp>
    </p:spTree>
    <p:extLst>
      <p:ext uri="{BB962C8B-B14F-4D97-AF65-F5344CB8AC3E}">
        <p14:creationId xmlns:p14="http://schemas.microsoft.com/office/powerpoint/2010/main" val="428173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49" name="Google Shape;14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2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Most of the data proving the role of aspirin and secondary prevention is from the 1970s and 1980s.</a:t>
            </a:r>
          </a:p>
          <a:p>
            <a:r>
              <a:rPr lang="en-US" dirty="0"/>
              <a:t> there is studies now questioning the role of aspirin and secondary prevention.</a:t>
            </a:r>
          </a:p>
          <a:p>
            <a:r>
              <a:rPr lang="en-US" dirty="0"/>
              <a:t>Is probably time to look at this issue again.</a:t>
            </a:r>
          </a:p>
          <a:p>
            <a:r>
              <a:rPr lang="en-US" dirty="0"/>
              <a:t> The first statin was introduced in United States in 1987 and at least some of the data looking at secondary prevention was prior to that.</a:t>
            </a:r>
          </a:p>
          <a:p>
            <a:r>
              <a:rPr lang="en-US" dirty="0"/>
              <a:t> There are likely a lot of risk factors and other things different now compared to the 70s and 80s which may affect the evaluation of aspirin for secondary prevention.</a:t>
            </a:r>
          </a:p>
          <a:p>
            <a:r>
              <a:rPr lang="en-US" dirty="0"/>
              <a:t>I think that given the  Bleeding risk that we found in the primary prevention trials we will see further study of aspirin as well for secondary prevention of CVD as well.</a:t>
            </a:r>
          </a:p>
          <a:p>
            <a:r>
              <a:rPr lang="en-US" dirty="0"/>
              <a:t> Data used for secondary prevention does not have a very long follow-up in most studies  </a:t>
            </a:r>
          </a:p>
          <a:p>
            <a:r>
              <a:rPr lang="en-US" dirty="0"/>
              <a:t>And so the idea of lifelong aspirin for secondary prevention is not well supported</a:t>
            </a:r>
          </a:p>
          <a:p>
            <a:endParaRPr lang="en-US" dirty="0"/>
          </a:p>
        </p:txBody>
      </p:sp>
    </p:spTree>
    <p:extLst>
      <p:ext uri="{BB962C8B-B14F-4D97-AF65-F5344CB8AC3E}">
        <p14:creationId xmlns:p14="http://schemas.microsoft.com/office/powerpoint/2010/main" val="1154104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030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37" name="Google Shape;13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359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158750" indent="0" algn="l">
              <a:buNone/>
            </a:pPr>
            <a:r>
              <a:rPr lang="en-US" dirty="0">
                <a:latin typeface="Times New Roman" panose="02020603050405020304" pitchFamily="18" charset="0"/>
                <a:cs typeface="Times New Roman" panose="02020603050405020304" pitchFamily="18" charset="0"/>
                <a:hlinkClick r:id="rId3"/>
              </a:rPr>
              <a:t>Antiplatelet Therapy After </a:t>
            </a:r>
            <a:r>
              <a:rPr lang="en-US" dirty="0" err="1">
                <a:latin typeface="Times New Roman" panose="02020603050405020304" pitchFamily="18" charset="0"/>
                <a:cs typeface="Times New Roman" panose="02020603050405020304" pitchFamily="18" charset="0"/>
                <a:hlinkClick r:id="rId3"/>
              </a:rPr>
              <a:t>Noncardioembolic</a:t>
            </a:r>
            <a:r>
              <a:rPr lang="en-US" dirty="0">
                <a:latin typeface="Times New Roman" panose="02020603050405020304" pitchFamily="18" charset="0"/>
                <a:cs typeface="Times New Roman" panose="02020603050405020304" pitchFamily="18" charset="0"/>
                <a:hlinkClick r:id="rId3"/>
              </a:rPr>
              <a:t> Stroke | Stroke (ahajournals.org)</a:t>
            </a:r>
            <a:r>
              <a:rPr lang="en-US" dirty="0">
                <a:latin typeface="Times New Roman" panose="02020603050405020304" pitchFamily="18" charset="0"/>
                <a:cs typeface="Times New Roman" panose="02020603050405020304" pitchFamily="18" charset="0"/>
              </a:rPr>
              <a:t>  2019***</a:t>
            </a:r>
          </a:p>
          <a:p>
            <a:pPr algn="l"/>
            <a:r>
              <a:rPr lang="en-US" b="0" i="0" dirty="0">
                <a:solidFill>
                  <a:srgbClr val="000000"/>
                </a:solidFill>
                <a:effectLst/>
                <a:latin typeface="Times New Roman" panose="02020603050405020304" pitchFamily="18" charset="0"/>
                <a:cs typeface="Times New Roman" panose="02020603050405020304" pitchFamily="18" charset="0"/>
              </a:rPr>
              <a:t>We did a network meta-analysis (NMA) of data from 6 randomized trials of the effects of commonly prescribed antiplatelet agents in the long-term (≥3 months) secondary prevention of </a:t>
            </a:r>
            <a:r>
              <a:rPr lang="en-US" b="0" i="0" dirty="0" err="1">
                <a:solidFill>
                  <a:srgbClr val="000000"/>
                </a:solidFill>
                <a:effectLst/>
                <a:latin typeface="Times New Roman" panose="02020603050405020304" pitchFamily="18" charset="0"/>
                <a:cs typeface="Times New Roman" panose="02020603050405020304" pitchFamily="18" charset="0"/>
              </a:rPr>
              <a:t>noncardioembolic</a:t>
            </a:r>
            <a:r>
              <a:rPr lang="en-US" b="0" i="0" dirty="0">
                <a:solidFill>
                  <a:srgbClr val="000000"/>
                </a:solidFill>
                <a:effectLst/>
                <a:latin typeface="Times New Roman" panose="02020603050405020304" pitchFamily="18" charset="0"/>
                <a:cs typeface="Times New Roman" panose="02020603050405020304" pitchFamily="18" charset="0"/>
              </a:rPr>
              <a:t> stroke or transient ischemic attack. Individual patient data from 43 112 patients were pooled and reanalyzed. Main outcomes were serious vascular events (nonfatal stroke, nonfatal myocardial infarction, or vascular death), major bleeding, and net clinical benefit (serious vascular event or major bleeding). Subgroup analyses were done according to age, sex, ethnicity, hypertension, qualifying diagnosis, type of vessel involved (large versus small vessel disease), and time from qualifying event to randomization.</a:t>
            </a:r>
          </a:p>
          <a:p>
            <a:pPr algn="l"/>
            <a:r>
              <a:rPr lang="en-US" b="1" i="0" dirty="0">
                <a:solidFill>
                  <a:srgbClr val="000000"/>
                </a:solidFill>
                <a:effectLst/>
                <a:latin typeface="Times New Roman" panose="02020603050405020304" pitchFamily="18" charset="0"/>
                <a:cs typeface="Times New Roman" panose="02020603050405020304" pitchFamily="18" charset="0"/>
              </a:rPr>
              <a:t>Results—</a:t>
            </a:r>
          </a:p>
          <a:p>
            <a:pPr algn="l"/>
            <a:r>
              <a:rPr lang="en-US" b="0" i="0" dirty="0">
                <a:solidFill>
                  <a:srgbClr val="000000"/>
                </a:solidFill>
                <a:effectLst/>
                <a:latin typeface="Times New Roman" panose="02020603050405020304" pitchFamily="18" charset="0"/>
                <a:cs typeface="Times New Roman" panose="02020603050405020304" pitchFamily="18" charset="0"/>
              </a:rPr>
              <a:t>Aspirin/dipyridamole combination (RR</a:t>
            </a:r>
            <a:r>
              <a:rPr lang="en-US" b="0" i="0" baseline="-25000" dirty="0">
                <a:solidFill>
                  <a:srgbClr val="000000"/>
                </a:solidFill>
                <a:effectLst/>
                <a:latin typeface="Times New Roman" panose="02020603050405020304" pitchFamily="18" charset="0"/>
                <a:cs typeface="Times New Roman" panose="02020603050405020304" pitchFamily="18" charset="0"/>
              </a:rPr>
              <a:t>NMA-adj</a:t>
            </a:r>
            <a:r>
              <a:rPr lang="en-US" b="0" i="0" dirty="0">
                <a:solidFill>
                  <a:srgbClr val="000000"/>
                </a:solidFill>
                <a:effectLst/>
                <a:latin typeface="Times New Roman" panose="02020603050405020304" pitchFamily="18" charset="0"/>
                <a:cs typeface="Times New Roman" panose="02020603050405020304" pitchFamily="18" charset="0"/>
              </a:rPr>
              <a:t>, 0.83; 95% CI, 0.74–0.94) significantly reduced the risk of vascular events compared with aspirin, as did clopidogrel (RR</a:t>
            </a:r>
            <a:r>
              <a:rPr lang="en-US" b="0" i="0" baseline="-25000" dirty="0">
                <a:solidFill>
                  <a:srgbClr val="000000"/>
                </a:solidFill>
                <a:effectLst/>
                <a:latin typeface="Times New Roman" panose="02020603050405020304" pitchFamily="18" charset="0"/>
                <a:cs typeface="Times New Roman" panose="02020603050405020304" pitchFamily="18" charset="0"/>
              </a:rPr>
              <a:t>NMA-adj</a:t>
            </a:r>
            <a:r>
              <a:rPr lang="en-US" b="0" i="0" dirty="0">
                <a:solidFill>
                  <a:srgbClr val="000000"/>
                </a:solidFill>
                <a:effectLst/>
                <a:latin typeface="Times New Roman" panose="02020603050405020304" pitchFamily="18" charset="0"/>
                <a:cs typeface="Times New Roman" panose="02020603050405020304" pitchFamily="18" charset="0"/>
              </a:rPr>
              <a:t>, 0.88; 95% CI, 0.78–0.98), and aspirin/clopidogrel combination (RR</a:t>
            </a:r>
            <a:r>
              <a:rPr lang="en-US" b="0" i="0" baseline="-25000" dirty="0">
                <a:solidFill>
                  <a:srgbClr val="000000"/>
                </a:solidFill>
                <a:effectLst/>
                <a:latin typeface="Times New Roman" panose="02020603050405020304" pitchFamily="18" charset="0"/>
                <a:cs typeface="Times New Roman" panose="02020603050405020304" pitchFamily="18" charset="0"/>
              </a:rPr>
              <a:t>NMA-adj</a:t>
            </a:r>
            <a:r>
              <a:rPr lang="en-US" b="0" i="0" dirty="0">
                <a:solidFill>
                  <a:srgbClr val="000000"/>
                </a:solidFill>
                <a:effectLst/>
                <a:latin typeface="Times New Roman" panose="02020603050405020304" pitchFamily="18" charset="0"/>
                <a:cs typeface="Times New Roman" panose="02020603050405020304" pitchFamily="18" charset="0"/>
              </a:rPr>
              <a:t>, 0.83; 95% CI, 0.71–0.96). Clopidogrel caused significantly less major bleeding and intracranial hemorrhage than aspirin, aspirin/dipyridamole combination, and aspirin/clopidogrel combination. Aspirin/clopidogrel combination caused significantly more major bleeding than aspirin, aspirin/dipyridamole combination, and clopidogrel. Net clinical benefit was similar for clopidogrel and aspirin/dipyridamole combination (RR</a:t>
            </a:r>
            <a:r>
              <a:rPr lang="en-US" b="0" i="0" baseline="-25000" dirty="0">
                <a:solidFill>
                  <a:srgbClr val="000000"/>
                </a:solidFill>
                <a:effectLst/>
                <a:latin typeface="Times New Roman" panose="02020603050405020304" pitchFamily="18" charset="0"/>
                <a:cs typeface="Times New Roman" panose="02020603050405020304" pitchFamily="18" charset="0"/>
              </a:rPr>
              <a:t>NMA-adj</a:t>
            </a:r>
            <a:r>
              <a:rPr lang="en-US" b="0" i="0" dirty="0">
                <a:solidFill>
                  <a:srgbClr val="000000"/>
                </a:solidFill>
                <a:effectLst/>
                <a:latin typeface="Times New Roman" panose="02020603050405020304" pitchFamily="18" charset="0"/>
                <a:cs typeface="Times New Roman" panose="02020603050405020304" pitchFamily="18" charset="0"/>
              </a:rPr>
              <a:t>, 0.99; 95% CI, 0.93–1.05). Subgroup analyses showed no heterogeneity of treatment effectiveness across prespecified subgroups. The excess risk of major bleeding associated with aspirin/clopidogrel combination compared with clopidogrel alone was higher in patients aged &lt;65 years than it was in patients ≥65 years (RR</a:t>
            </a:r>
            <a:r>
              <a:rPr lang="en-US" b="0" i="0" baseline="-25000" dirty="0">
                <a:solidFill>
                  <a:srgbClr val="000000"/>
                </a:solidFill>
                <a:effectLst/>
                <a:latin typeface="Times New Roman" panose="02020603050405020304" pitchFamily="18" charset="0"/>
                <a:cs typeface="Times New Roman" panose="02020603050405020304" pitchFamily="18" charset="0"/>
              </a:rPr>
              <a:t>NMA-adj</a:t>
            </a:r>
            <a:r>
              <a:rPr lang="en-US" b="0" i="0" dirty="0">
                <a:solidFill>
                  <a:srgbClr val="000000"/>
                </a:solidFill>
                <a:effectLst/>
                <a:latin typeface="Times New Roman" panose="02020603050405020304" pitchFamily="18" charset="0"/>
                <a:cs typeface="Times New Roman" panose="02020603050405020304" pitchFamily="18" charset="0"/>
              </a:rPr>
              <a:t>, 3.9 versus 1.7).</a:t>
            </a:r>
          </a:p>
          <a:p>
            <a:pPr marL="0" indent="0">
              <a:buNone/>
            </a:pPr>
            <a:endParaRPr dirty="0">
              <a:latin typeface="Times New Roman" panose="02020603050405020304" pitchFamily="18" charset="0"/>
              <a:cs typeface="Times New Roman" panose="02020603050405020304" pitchFamily="18" charset="0"/>
            </a:endParaRPr>
          </a:p>
        </p:txBody>
      </p:sp>
      <p:sp>
        <p:nvSpPr>
          <p:cNvPr id="137" name="Google Shape;137;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3207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ac54613af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ac54613af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62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8f9ee708a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8f9ee708a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35d15b1a1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35d15b1a1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386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 analysis in 2007 looked at 29 studies. </a:t>
            </a:r>
          </a:p>
        </p:txBody>
      </p:sp>
    </p:spTree>
    <p:extLst>
      <p:ext uri="{BB962C8B-B14F-4D97-AF65-F5344CB8AC3E}">
        <p14:creationId xmlns:p14="http://schemas.microsoft.com/office/powerpoint/2010/main" val="291524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8f9ee708a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18f9ee708a_0_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9227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5098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8f9ee708a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8f9ee708a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95865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8f9ee7207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8f9ee7207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a:t>Mixed evidence but it seems to favor aspirin as non-inferior to other pharmacological DVT prevention strategies.  </a:t>
            </a:r>
            <a:endParaRPr/>
          </a:p>
          <a:p>
            <a:pPr marL="0" indent="0">
              <a:buNone/>
            </a:pPr>
            <a:r>
              <a:rPr lang="en-US"/>
              <a:t>Bleeding risk does not seem to be increased with aspirin but it does not seem to be much lower either.  It may not be a safer strategy. </a:t>
            </a:r>
            <a:endParaRPr/>
          </a:p>
          <a:p>
            <a:pPr marL="0" indent="0">
              <a:buNone/>
            </a:pPr>
            <a:r>
              <a:rPr lang="en-US"/>
              <a:t>Quality of some trials is not great. </a:t>
            </a:r>
            <a:endParaRPr/>
          </a:p>
        </p:txBody>
      </p:sp>
    </p:spTree>
    <p:extLst>
      <p:ext uri="{BB962C8B-B14F-4D97-AF65-F5344CB8AC3E}">
        <p14:creationId xmlns:p14="http://schemas.microsoft.com/office/powerpoint/2010/main" val="319953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8f9ee7207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8f9ee7207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40442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8f9ee7207_0_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8f9ee7207_0_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69877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ac54613a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ac54613a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ASA dose -- </a:t>
            </a:r>
          </a:p>
        </p:txBody>
      </p:sp>
    </p:spTree>
    <p:extLst>
      <p:ext uri="{BB962C8B-B14F-4D97-AF65-F5344CB8AC3E}">
        <p14:creationId xmlns:p14="http://schemas.microsoft.com/office/powerpoint/2010/main" val="36303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35d15b1a1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35d15b1a1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4890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18" name="Google Shape;11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76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31" name="Google Shape;13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05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35d15b1a1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235d15b1a1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ac54613af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ac54613af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7075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35d15b1a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35d15b1a1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09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71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 Follow-up study that did a post hoc analysis of the ASPREE data  looked at whether or not stopping aspirin had an effect on survival.</a:t>
            </a:r>
          </a:p>
          <a:p>
            <a:r>
              <a:rPr lang="en-US" dirty="0"/>
              <a:t> unfortunately, the data did not have enough statistical power to draw a conclusion.</a:t>
            </a:r>
          </a:p>
          <a:p>
            <a:r>
              <a:rPr lang="en-US" dirty="0"/>
              <a:t>In extension of the original trial called ASPREE-XT  will hopefully in the future be able to help ask this question</a:t>
            </a:r>
          </a:p>
        </p:txBody>
      </p:sp>
    </p:spTree>
    <p:extLst>
      <p:ext uri="{BB962C8B-B14F-4D97-AF65-F5344CB8AC3E}">
        <p14:creationId xmlns:p14="http://schemas.microsoft.com/office/powerpoint/2010/main" val="98986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45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09206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129180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82" name="Google Shape;82;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614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3022159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nejm.org/doi/full/10.1056/NEJMoa1805819" TargetMode="External"/><Relationship Id="rId4" Type="http://schemas.openxmlformats.org/officeDocument/2006/relationships/hyperlink" Target="https://pubmed.ncbi.nlm.nih.gov/30221596/"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acc.org/latest-in-cardiology/clinical-trials/2018/09/16/21/55/aspre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pjournals.org/doi/full/10.7326/M21-382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pree.org/us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spree.org/usa/sub-stud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ejm.org/doi/10.1056/NEJMoa1804988?url_ver=Z39.88-2003&amp;rfr_id=ori:rid:crossref.org&amp;rfr_dat=cr_pub%20%200www.ncbi.nlm.nih.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c.org/latest-in-cardiology/clinical-trials/2018/08/25/01/46/arriv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hajournals.org/doi/full/10.1161/CIR.0000000000000678?rfr_dat=cr_pub++0pubmed&amp;url_ver=Z39.88-2003&amp;rfr_id=ori%3Arid%3Acrossref.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uspreventiveservicestaskforce.org/uspstf/draft-recommendation/aspirin-use-to-prevent-cardiovascular-disease-preventive-medica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ubmed.ncbi.nlm.nih.gov/1587799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31081871/" TargetMode="External"/><Relationship Id="rId2" Type="http://schemas.openxmlformats.org/officeDocument/2006/relationships/hyperlink" Target="https://pubmed.ncbi.nlm.nih.gov/2706426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ncbi.nlm.nih.gov/pmc/articles/PMC553719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hajournals.org/doi/10.1161/CIRCULATIONAHA.120.04569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hajournals.org/doi/10.1161/01.cir.101.10.120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jamanetwork.com/journals/jama/fullarticle/279139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helancet.com/journals/lancet/article/PIIS0140-6736(97)04010-5/fulltext" TargetMode="External"/><Relationship Id="rId2" Type="http://schemas.openxmlformats.org/officeDocument/2006/relationships/hyperlink" Target="https://www.thelancet.com/journals/lancet/article/PIIS0140-6736(97)04011-7/fulltext"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1736228/" TargetMode="External"/><Relationship Id="rId4" Type="http://schemas.openxmlformats.org/officeDocument/2006/relationships/hyperlink" Target="https://www.ahajournals.org/doi/full/10.1161/STROKEAHA.118.024497?rfr_dat=cr_pub++0pubmed&amp;url_ver=Z39.88-2003&amp;rfr_id=ori%3Arid%3Acrossref.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thelancet.com/journals/lancet/article/PIIS0140-6736(16)30468-8/fulltex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hajournals.org/doi/full/10.1161/STR.0000000000000375?rfr_dat=cr_pub++0pubmed&amp;url_ver=Z39.88-2003&amp;rfr_id=ori%3Arid%3Acrossref.org#d1e42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ahajournals.org/doi/full/10.1161/STROKEAHA.118.024497?rfr_dat=cr_pub++0pubmed&amp;url_ver=Z39.88-2003&amp;rfr_id=ori%3Arid%3Acrossref.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thelancet.com/journals/lancet/article/PIIS0140-6736(09)60503-1/fulltex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uptodate.com/contents/long-term-antithrombotic-therapy-for-the-secondary-prevention-of-ischemic-stroke?search=cva&amp;topicRef=1126&amp;source=see_link#H2"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jamanetwork.com/journals/jamaneurology/fullarticle/78919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hajournals.org/doi/10.1161/01.cir.101.10.120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uptodate.com/contents/overview-of-atrial-fibrillation?search=afib&amp;source=search_result&amp;selectedTitle=1~150&amp;usage_type=default&amp;display_rank=1#H44085998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cjm.org/content/84/1/3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ahajournals.org/doi/10.1161/01.cir.84.2.527?url_ver=Z39.88-2003&amp;rfr_id=ori:rid:crossref.org&amp;rfr_dat=cr_pub%20%200pubme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acpjournals.org/doi/10.7326/0003-4819-146-12-200706190-00007?url_ver=Z39.88-2003&amp;rfr_id=ori:rid:crossref.org&amp;rfr_dat=cr_pub%20%200pubmed"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thelancet.com/journals/lancet/article/PIIS0140-6736(07)61233-1/fulltex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ejm.org/doi/10.1056/NEJMoa1107039?url_ver=Z39.88-2003&amp;rfr_id=ori:rid:crossref.org&amp;rfr_dat=cr_pub%20%200www.ncbi.nlm.nih.gov" TargetMode="External"/><Relationship Id="rId2" Type="http://schemas.openxmlformats.org/officeDocument/2006/relationships/hyperlink" Target="https://www.nejm.org/doi/10.1056/NEJMoa1009638?url_ver=Z39.88-2003&amp;rfr_id=ori:rid:crossref.org&amp;rfr_dat=cr_pub%20%200www.ncbi.nlm.nih.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hajournals.org/doi/10.1161/STROKEAHA.108.526988" TargetMode="External"/><Relationship Id="rId2" Type="http://schemas.openxmlformats.org/officeDocument/2006/relationships/hyperlink" Target="https://www.ncbi.nlm.nih.gov/pmc/articles/PMC5586290/pdf/JAH3-6-e005657.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academic.oup.com/eurheartj/article/36/11/653/492123?login=fals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scardio.org/Journals/E-Journal-of-Cardiology-Practice/Volume-17/treating-atrial-fibrillation-with-antiplatelet-drugs-in-the-elderly-pro-and-contra-arguments" TargetMode="External"/><Relationship Id="rId2" Type="http://schemas.openxmlformats.org/officeDocument/2006/relationships/hyperlink" Target="https://www.medpagetoday.com/opinion/skeptical-cardiologist/81061" TargetMode="External"/><Relationship Id="rId1" Type="http://schemas.openxmlformats.org/officeDocument/2006/relationships/slideLayout" Target="../slideLayouts/slideLayout2.xml"/><Relationship Id="rId5" Type="http://schemas.openxmlformats.org/officeDocument/2006/relationships/hyperlink" Target="https://academic.oup.com/eurheartj/article/36/11/653/492123?login=false" TargetMode="External"/><Relationship Id="rId4" Type="http://schemas.openxmlformats.org/officeDocument/2006/relationships/hyperlink" Target="https://www.ccjm.org/content/84/1/35#T1"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hajournals.org/doi/10.1161/CIRCULATIONAHA.117.028888" TargetMode="External"/><Relationship Id="rId2" Type="http://schemas.openxmlformats.org/officeDocument/2006/relationships/hyperlink" Target="https://www.ncbi.nlm.nih.gov/pmc/articles/PMC64503/"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0735109718386716#bib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893728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hajournals.org/doi/10.1161/01.cir.101.10.1206"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pubmed.ncbi.nlm.nih.gov/20197530/" TargetMode="External"/><Relationship Id="rId2" Type="http://schemas.openxmlformats.org/officeDocument/2006/relationships/hyperlink" Target="https://pubmed.ncbi.nlm.nih.gov/19436018/" TargetMode="External"/><Relationship Id="rId1" Type="http://schemas.openxmlformats.org/officeDocument/2006/relationships/slideLayout" Target="../slideLayouts/slideLayout2.xml"/><Relationship Id="rId4" Type="http://schemas.openxmlformats.org/officeDocument/2006/relationships/hyperlink" Target="https://pubmed.ncbi.nlm.nih.gov/29132880/"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4.xml"/><Relationship Id="rId1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customXml" Target="../ink/ink1.xml"/><Relationship Id="rId12" Type="http://schemas.openxmlformats.org/officeDocument/2006/relationships/image" Target="../media/image15.png"/><Relationship Id="rId17" Type="http://schemas.openxmlformats.org/officeDocument/2006/relationships/customXml" Target="../ink/ink6.xml"/><Relationship Id="rId2" Type="http://schemas.openxmlformats.org/officeDocument/2006/relationships/tags" Target="../tags/tag2.xml"/><Relationship Id="rId16" Type="http://schemas.openxmlformats.org/officeDocument/2006/relationships/image" Target="../media/image17.png"/><Relationship Id="rId1" Type="http://schemas.openxmlformats.org/officeDocument/2006/relationships/tags" Target="../tags/tag1.xml"/><Relationship Id="rId6" Type="http://schemas.openxmlformats.org/officeDocument/2006/relationships/hyperlink" Target="https://jamanetwork.com/journals/jama/fullarticle/2683733" TargetMode="External"/><Relationship Id="rId11" Type="http://schemas.openxmlformats.org/officeDocument/2006/relationships/customXml" Target="../ink/ink3.xml"/><Relationship Id="rId5" Type="http://schemas.openxmlformats.org/officeDocument/2006/relationships/image" Target="../media/image12.png"/><Relationship Id="rId15" Type="http://schemas.openxmlformats.org/officeDocument/2006/relationships/customXml" Target="../ink/ink5.xml"/><Relationship Id="rId10" Type="http://schemas.openxmlformats.org/officeDocument/2006/relationships/image" Target="../media/image14.png"/><Relationship Id="rId4" Type="http://schemas.openxmlformats.org/officeDocument/2006/relationships/notesSlide" Target="../notesSlides/notesSlide22.xml"/><Relationship Id="rId9" Type="http://schemas.openxmlformats.org/officeDocument/2006/relationships/customXml" Target="../ink/ink2.xml"/><Relationship Id="rId1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jamanetwork.com/journals/jama/fullarticle/2683733"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www.uptodate.com/contents/prevention-of-venous-thromboembolism-in-adult-orthopedic-surgical-patients/abstract/136" TargetMode="External"/><Relationship Id="rId3" Type="http://schemas.openxmlformats.org/officeDocument/2006/relationships/hyperlink" Target="https://pubmed.ncbi.nlm.nih.gov/10776741/" TargetMode="External"/><Relationship Id="rId7" Type="http://schemas.openxmlformats.org/officeDocument/2006/relationships/hyperlink" Target="https://www.uptodate.com/contents/prevention-of-venous-thromboembolism-in-adult-orthopedic-surgical-patients/abstract/78"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s://pubmed.ncbi.nlm.nih.gov/28261425/" TargetMode="External"/><Relationship Id="rId5" Type="http://schemas.openxmlformats.org/officeDocument/2006/relationships/hyperlink" Target="https://www.uptodate.com/contents/prevention-of-venous-thromboembolism-in-adult-orthopedic-surgical-patients/abstract/98" TargetMode="External"/><Relationship Id="rId10" Type="http://schemas.openxmlformats.org/officeDocument/2006/relationships/hyperlink" Target="https://www.uptodate.com/contents/prevention-of-venous-thromboembolism-in-adult-orthopedic-surgical-patients/abstract/142" TargetMode="External"/><Relationship Id="rId4" Type="http://schemas.openxmlformats.org/officeDocument/2006/relationships/hyperlink" Target="https://www.uptodate.com/contents/aspirin-drug-information?search=hip+fracture&amp;topicRef=1335&amp;source=see_link" TargetMode="External"/><Relationship Id="rId9" Type="http://schemas.openxmlformats.org/officeDocument/2006/relationships/hyperlink" Target="https://pubmed.ncbi.nlm.nih.gov/30347089/"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manetwork.com/journals/jamainternalmedicine/fullarticle/2759736"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x.doi.org/10.14797%2Fmdcvj.293" TargetMode="External"/><Relationship Id="rId4" Type="http://schemas.openxmlformats.org/officeDocument/2006/relationships/hyperlink" Target="https://www.ncbi.nlm.nih.gov/pmc/articles/PMC8588762/"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pubmed.ncbi.nlm.nih.gov/1793839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uptodate.com/contents/prevention-of-venous-thromboembolic-disease-in-acutely-ill-hospitalized-medical-adults/abstract/60" TargetMode="External"/><Relationship Id="rId4" Type="http://schemas.openxmlformats.org/officeDocument/2006/relationships/hyperlink" Target="https://www.uptodate.com/contents/aspirin-drug-information?search=DVT+prophylaxis&amp;topicRef=1346&amp;source=see_link"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acc.org/latest-in-cardiology/ten-points-to-remember/2021/08/09/19/40/lower-extremity-pad"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ahajournals.org/doi/full/10.1161/CIRCULATIONAHA.121.05629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pubmed.ncbi.nlm.nih.gov/31177983/"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uptodate.com/contents/long-term-antithrombotic-therapy-for-the-secondary-prevention-of-ischemic-stroke/abstract/6" TargetMode="External"/><Relationship Id="rId2" Type="http://schemas.openxmlformats.org/officeDocument/2006/relationships/hyperlink" Target="https://www.uptodate.com/contents/aspirin-drug-information?search=cva&amp;topicRef=1086&amp;source=see_link" TargetMode="External"/><Relationship Id="rId1" Type="http://schemas.openxmlformats.org/officeDocument/2006/relationships/slideLayout" Target="../slideLayouts/slideLayout2.xml"/><Relationship Id="rId5" Type="http://schemas.openxmlformats.org/officeDocument/2006/relationships/hyperlink" Target="https://www.uptodate.com/contents/long-term-antithrombotic-therapy-for-the-secondary-prevention-of-ischemic-stroke?search=cva&amp;topicRef=1126&amp;source=see_link" TargetMode="External"/><Relationship Id="rId4" Type="http://schemas.openxmlformats.org/officeDocument/2006/relationships/hyperlink" Target="https://www.uptodate.com/contents/long-term-antithrombotic-therapy-for-the-secondary-prevention-of-ischemic-stroke/abstract/7"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uptodate.com/contents/long-term-antithrombotic-therapy-for-the-secondary-prevention-of-ischemic-stroke?search=cva&amp;topicRef=1126&amp;source=see_link"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customXml" Target="../ink/ink8.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pubmed.ncbi.nlm.nih.gov/8937281/"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ncbi.nlm.nih.gov/pmc/articles/PMC6450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uptodate.com/contents/long-term-antithrombotic-therapy-for-the-secondary-prevention-of-ischemic-stroke?search=cva&amp;topicRef=1126&amp;source=see_link#H2"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thrombosisjournal.biomedcentral.com/articles/10.1186/s12959-021-00322-6#:~:text=Compared%20to%20aspirin%2C%20rivaroxaban%20(5,rivaroxaban%20(15%E2%80%9320%20mg%2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ncbi.nlm.nih.gov/pmc/articles/PMC64503/"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pubmed.ncbi.nlm.nih.gov/27064410/"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thelancet.com/journals/lancet/article/PIIS0140-6736(22)00014-9/fulltex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pubmed.ncbi.nlm.nih.gov/1653161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pubmed.ncbi.nlm.nih.gov/22931315/" TargetMode="External"/><Relationship Id="rId4" Type="http://schemas.openxmlformats.org/officeDocument/2006/relationships/hyperlink" Target="https://www.thelancet.com/journals/lancet/article/PIIS0140-6736(04)16721-4/fulltex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1307184" y="1131789"/>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Aspirin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0EDE-8885-4B7F-8DDA-4AFB5BBAD1A4}"/>
              </a:ext>
            </a:extLst>
          </p:cNvPr>
          <p:cNvSpPr>
            <a:spLocks noGrp="1"/>
          </p:cNvSpPr>
          <p:nvPr>
            <p:ph type="title"/>
          </p:nvPr>
        </p:nvSpPr>
        <p:spPr>
          <a:xfrm>
            <a:off x="0" y="0"/>
            <a:ext cx="12192000" cy="1630837"/>
          </a:xfrm>
        </p:spPr>
        <p:txBody>
          <a:bodyPr>
            <a:normAutofit fontScale="90000"/>
          </a:bodyPr>
          <a:lstStyle/>
          <a:p>
            <a:r>
              <a:rPr lang="en-US" b="1" i="0" dirty="0">
                <a:solidFill>
                  <a:srgbClr val="1A1A1A"/>
                </a:solidFill>
                <a:effectLst/>
                <a:latin typeface="Helvetica" panose="020B0604020202020204" pitchFamily="34" charset="0"/>
                <a:cs typeface="Helvetica" panose="020B0604020202020204" pitchFamily="34" charset="0"/>
              </a:rPr>
              <a:t>ASPREE</a:t>
            </a:r>
            <a:br>
              <a:rPr lang="en-US" b="1" i="0" dirty="0">
                <a:solidFill>
                  <a:srgbClr val="1A1A1A"/>
                </a:solidFill>
                <a:effectLst/>
                <a:latin typeface="Helvetica" panose="020B0604020202020204" pitchFamily="34" charset="0"/>
                <a:cs typeface="Helvetica" panose="020B0604020202020204" pitchFamily="34" charset="0"/>
              </a:rPr>
            </a:br>
            <a:r>
              <a:rPr lang="en-US" b="1" i="0" dirty="0">
                <a:solidFill>
                  <a:srgbClr val="1A1A1A"/>
                </a:solidFill>
                <a:effectLst/>
                <a:latin typeface="Helvetica" panose="020B0604020202020204" pitchFamily="34" charset="0"/>
                <a:cs typeface="Helvetica" panose="020B0604020202020204" pitchFamily="34" charset="0"/>
              </a:rPr>
              <a:t>Cumulative Incidence of Cardiovascular Disease</a:t>
            </a:r>
            <a:endParaRPr lang="en-US"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4BCEC945-0D05-4846-8D14-C3EEF3400636}"/>
              </a:ext>
            </a:extLst>
          </p:cNvPr>
          <p:cNvPicPr>
            <a:picLocks noChangeAspect="1"/>
          </p:cNvPicPr>
          <p:nvPr/>
        </p:nvPicPr>
        <p:blipFill rotWithShape="1">
          <a:blip r:embed="rId2"/>
          <a:srcRect b="14901"/>
          <a:stretch/>
        </p:blipFill>
        <p:spPr>
          <a:xfrm>
            <a:off x="1470581" y="1922970"/>
            <a:ext cx="7645139" cy="4839912"/>
          </a:xfrm>
          <a:prstGeom prst="rect">
            <a:avLst/>
          </a:prstGeom>
        </p:spPr>
      </p:pic>
    </p:spTree>
    <p:extLst>
      <p:ext uri="{BB962C8B-B14F-4D97-AF65-F5344CB8AC3E}">
        <p14:creationId xmlns:p14="http://schemas.microsoft.com/office/powerpoint/2010/main" val="406165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DDC0-96EB-4A18-9566-F5C77944EA70}"/>
              </a:ext>
            </a:extLst>
          </p:cNvPr>
          <p:cNvSpPr>
            <a:spLocks noGrp="1"/>
          </p:cNvSpPr>
          <p:nvPr>
            <p:ph type="title"/>
          </p:nvPr>
        </p:nvSpPr>
        <p:spPr>
          <a:xfrm>
            <a:off x="0" y="0"/>
            <a:ext cx="12192000" cy="1574276"/>
          </a:xfrm>
        </p:spPr>
        <p:txBody>
          <a:bodyPr/>
          <a:lstStyle/>
          <a:p>
            <a:r>
              <a:rPr lang="en-US" b="1" i="0" dirty="0">
                <a:solidFill>
                  <a:srgbClr val="1A1A1A"/>
                </a:solidFill>
                <a:effectLst/>
                <a:latin typeface="Helvetica" panose="020B0604020202020204" pitchFamily="34" charset="0"/>
                <a:cs typeface="Helvetica" panose="020B0604020202020204" pitchFamily="34" charset="0"/>
              </a:rPr>
              <a:t>ASPREE</a:t>
            </a:r>
            <a:br>
              <a:rPr lang="en-US" b="1" i="0" dirty="0">
                <a:solidFill>
                  <a:srgbClr val="1A1A1A"/>
                </a:solidFill>
                <a:effectLst/>
                <a:latin typeface="Helvetica" panose="020B0604020202020204" pitchFamily="34" charset="0"/>
                <a:cs typeface="Helvetica" panose="020B0604020202020204" pitchFamily="34" charset="0"/>
              </a:rPr>
            </a:br>
            <a:r>
              <a:rPr lang="en-US" b="1" i="0" dirty="0">
                <a:solidFill>
                  <a:srgbClr val="1A1A1A"/>
                </a:solidFill>
                <a:effectLst/>
                <a:latin typeface="Helvetica" panose="020B0604020202020204" pitchFamily="34" charset="0"/>
                <a:cs typeface="Helvetica" panose="020B0604020202020204" pitchFamily="34" charset="0"/>
              </a:rPr>
              <a:t>Cumulative Incidence of Major Hemorrhage</a:t>
            </a:r>
            <a:endParaRPr lang="en-US" dirty="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7B21E34E-85A7-4F8A-8BF8-1F1FF39A4306}"/>
              </a:ext>
            </a:extLst>
          </p:cNvPr>
          <p:cNvPicPr>
            <a:picLocks noChangeAspect="1"/>
          </p:cNvPicPr>
          <p:nvPr/>
        </p:nvPicPr>
        <p:blipFill>
          <a:blip r:embed="rId2"/>
          <a:stretch>
            <a:fillRect/>
          </a:stretch>
        </p:blipFill>
        <p:spPr>
          <a:xfrm>
            <a:off x="2392146" y="1925240"/>
            <a:ext cx="6247019" cy="4567635"/>
          </a:xfrm>
          <a:prstGeom prst="rect">
            <a:avLst/>
          </a:prstGeom>
        </p:spPr>
      </p:pic>
    </p:spTree>
    <p:extLst>
      <p:ext uri="{BB962C8B-B14F-4D97-AF65-F5344CB8AC3E}">
        <p14:creationId xmlns:p14="http://schemas.microsoft.com/office/powerpoint/2010/main" val="275878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02A3-9762-4A4D-BB38-A771907ABB84}"/>
              </a:ext>
            </a:extLst>
          </p:cNvPr>
          <p:cNvSpPr>
            <a:spLocks noGrp="1"/>
          </p:cNvSpPr>
          <p:nvPr>
            <p:ph type="title"/>
          </p:nvPr>
        </p:nvSpPr>
        <p:spPr>
          <a:xfrm>
            <a:off x="0" y="0"/>
            <a:ext cx="10515600" cy="1325563"/>
          </a:xfrm>
        </p:spPr>
        <p:txBody>
          <a:bodyPr/>
          <a:lstStyle/>
          <a:p>
            <a:r>
              <a:rPr lang="en-US" dirty="0">
                <a:latin typeface="Helvetica" panose="020B0604020202020204" pitchFamily="34" charset="0"/>
                <a:cs typeface="Helvetica" panose="020B0604020202020204" pitchFamily="34" charset="0"/>
              </a:rPr>
              <a:t>ASPREE Trial Results</a:t>
            </a:r>
          </a:p>
        </p:txBody>
      </p:sp>
      <p:sp>
        <p:nvSpPr>
          <p:cNvPr id="3" name="Text Placeholder 2">
            <a:extLst>
              <a:ext uri="{FF2B5EF4-FFF2-40B4-BE49-F238E27FC236}">
                <a16:creationId xmlns:a16="http://schemas.microsoft.com/office/drawing/2014/main" id="{E8B87F0B-1ED1-4B24-9090-85D150AF1117}"/>
              </a:ext>
            </a:extLst>
          </p:cNvPr>
          <p:cNvSpPr>
            <a:spLocks noGrp="1"/>
          </p:cNvSpPr>
          <p:nvPr>
            <p:ph type="body" idx="1"/>
          </p:nvPr>
        </p:nvSpPr>
        <p:spPr>
          <a:xfrm>
            <a:off x="668517" y="1448553"/>
            <a:ext cx="10515600" cy="5244478"/>
          </a:xfrm>
        </p:spPr>
        <p:txBody>
          <a:bodyPr>
            <a:normAutofit/>
          </a:bodyPr>
          <a:lstStyle/>
          <a:p>
            <a:pPr marL="1143000" marR="0" lvl="2" indent="-228600">
              <a:lnSpc>
                <a:spcPct val="107000"/>
              </a:lnSpc>
              <a:spcBef>
                <a:spcPts val="0"/>
              </a:spcBef>
              <a:spcAft>
                <a:spcPts val="0"/>
              </a:spcAft>
              <a:buFont typeface="Wingdings" panose="05000000000000000000" pitchFamily="2" charset="2"/>
              <a:buChar char=""/>
            </a:pPr>
            <a:endPar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Effect of Aspirin on All-Cause Mortality in the Healthy Elderly - PubMed (nih.gov)</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N </a:t>
            </a:r>
            <a:r>
              <a:rPr lang="en-US" sz="1600" dirty="0" err="1">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Engl</a:t>
            </a: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J Med. 2018;379(16):1519.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Symbol" panose="05050102010706020507" pitchFamily="18" charset="2"/>
              <a:buChar char=""/>
            </a:pPr>
            <a:r>
              <a:rPr lang="en-US" sz="16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Higher all-cause mortality was observed among apparently healthy older adults who received daily aspirin</a:t>
            </a: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than among those who received placebo and was attributed primarily to cancer-related death. </a:t>
            </a:r>
          </a:p>
          <a:p>
            <a:pPr marL="1143000" marR="0" lvl="2" indent="-228600">
              <a:lnSpc>
                <a:spcPct val="107000"/>
              </a:lnSpc>
              <a:spcBef>
                <a:spcPts val="0"/>
              </a:spcBef>
              <a:spcAft>
                <a:spcPts val="0"/>
              </a:spcAft>
              <a:buFont typeface="Wingdings" panose="05000000000000000000" pitchFamily="2" charset="2"/>
              <a:buChar char=""/>
            </a:pP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Effect of Aspirin on Disability-free Survival in the Healthy Elderly - PubMed (nih.gov)</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N </a:t>
            </a:r>
            <a:r>
              <a:rPr lang="en-US" sz="1600" dirty="0" err="1">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Engl</a:t>
            </a: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J Med. 2018;379(16):1499.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6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Aspirin use in healthy elderly persons did not prolong disability-free survival over a period of 5 years but led to a higher rate of major hemorrhage than placebo. </a:t>
            </a:r>
          </a:p>
          <a:p>
            <a:pPr marL="1371600" marR="0" lvl="3" indent="0">
              <a:lnSpc>
                <a:spcPct val="107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Effect of Aspirin on Cardiovascular Events and Bleeding in the Healthy Elderly | NEJM</a:t>
            </a:r>
            <a:r>
              <a:rPr lang="en-US" sz="1600" i="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a:t>
            </a: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N </a:t>
            </a:r>
            <a:r>
              <a:rPr lang="en-US" sz="1600" dirty="0" err="1">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Engl</a:t>
            </a: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J Med. 2018;379(16):1509.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The use of low-dose aspirin as a primary prevention strategy in older adults </a:t>
            </a:r>
            <a:r>
              <a:rPr lang="en-US" sz="16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resulted in a significantly higher risk of major hemorrhage and did not result in a significantly lower risk of cardiovascular disease</a:t>
            </a:r>
            <a:r>
              <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than placebo.</a:t>
            </a:r>
          </a:p>
          <a:p>
            <a:pPr marL="1600200" marR="0" lvl="3" indent="-228600">
              <a:lnSpc>
                <a:spcPct val="107000"/>
              </a:lnSpc>
              <a:spcBef>
                <a:spcPts val="0"/>
              </a:spcBef>
              <a:spcAft>
                <a:spcPts val="0"/>
              </a:spcAft>
              <a:buFont typeface="Symbol" panose="05050102010706020507" pitchFamily="18" charset="2"/>
              <a:buChar char=""/>
            </a:pPr>
            <a:r>
              <a:rPr lang="en-US" sz="16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Higher mortality in aspirin group.  </a:t>
            </a:r>
          </a:p>
          <a:p>
            <a:pPr marL="1371600" marR="0" lvl="3" indent="0">
              <a:lnSpc>
                <a:spcPct val="107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54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229C-791E-43D6-81DC-8EF16A7339DF}"/>
              </a:ext>
            </a:extLst>
          </p:cNvPr>
          <p:cNvSpPr>
            <a:spLocks noGrp="1"/>
          </p:cNvSpPr>
          <p:nvPr>
            <p:ph type="title"/>
          </p:nvPr>
        </p:nvSpPr>
        <p:spPr>
          <a:xfrm>
            <a:off x="0" y="26635"/>
            <a:ext cx="10515600" cy="1325563"/>
          </a:xfrm>
        </p:spPr>
        <p:txBody>
          <a:bodyPr/>
          <a:lstStyle/>
          <a:p>
            <a:r>
              <a:rPr lang="en-US" dirty="0">
                <a:latin typeface="Helvetica" panose="020B0604020202020204" pitchFamily="34" charset="0"/>
                <a:cs typeface="Helvetica" panose="020B0604020202020204" pitchFamily="34" charset="0"/>
              </a:rPr>
              <a:t>Interpretation of ASPREE</a:t>
            </a:r>
            <a:r>
              <a:rPr lang="en-US" dirty="0"/>
              <a:t>	</a:t>
            </a:r>
          </a:p>
        </p:txBody>
      </p:sp>
      <p:sp>
        <p:nvSpPr>
          <p:cNvPr id="3" name="Text Placeholder 2">
            <a:extLst>
              <a:ext uri="{FF2B5EF4-FFF2-40B4-BE49-F238E27FC236}">
                <a16:creationId xmlns:a16="http://schemas.microsoft.com/office/drawing/2014/main" id="{A9C3BDD1-6A4E-46EE-86A7-DC37E69115B9}"/>
              </a:ext>
            </a:extLst>
          </p:cNvPr>
          <p:cNvSpPr>
            <a:spLocks noGrp="1"/>
          </p:cNvSpPr>
          <p:nvPr>
            <p:ph type="body" idx="1"/>
          </p:nvPr>
        </p:nvSpPr>
        <p:spPr>
          <a:xfrm>
            <a:off x="838200" y="1564015"/>
            <a:ext cx="10515600" cy="4351338"/>
          </a:xfrm>
        </p:spPr>
        <p:txBody>
          <a:bodyPr/>
          <a:lstStyle/>
          <a:p>
            <a:pPr marL="114300" indent="0">
              <a:buNone/>
            </a:pPr>
            <a:r>
              <a:rPr lang="en-US" dirty="0"/>
              <a:t>Among HEALTHY elderly patients low-dose aspirin therapy for primary prevention was not beneficial at 4.7 years follow up. </a:t>
            </a:r>
          </a:p>
          <a:p>
            <a:r>
              <a:rPr lang="en-US" dirty="0"/>
              <a:t>No improvement in disability-free survival, CVD events, cancer</a:t>
            </a:r>
          </a:p>
          <a:p>
            <a:r>
              <a:rPr lang="en-US" dirty="0"/>
              <a:t>Increased risk of major bleeding and mortality</a:t>
            </a:r>
          </a:p>
          <a:p>
            <a:pPr marL="114300" indent="0">
              <a:buNone/>
            </a:pPr>
            <a:endParaRPr lang="en-US" dirty="0"/>
          </a:p>
          <a:p>
            <a:pPr marL="114300" indent="0">
              <a:buNone/>
            </a:pPr>
            <a:r>
              <a:rPr lang="en-US" dirty="0"/>
              <a:t>BUT…the subjects were </a:t>
            </a:r>
            <a:r>
              <a:rPr lang="en-US" b="1" u="sng" dirty="0"/>
              <a:t>healthy elderly patients</a:t>
            </a:r>
          </a:p>
          <a:p>
            <a:pPr marL="1143000" lvl="2" indent="-228600">
              <a:lnSpc>
                <a:spcPct val="107000"/>
              </a:lnSpc>
              <a:spcBef>
                <a:spcPts val="0"/>
              </a:spcBef>
              <a:buFont typeface="Wingdings" panose="05000000000000000000" pitchFamily="2" charset="2"/>
              <a:buChar char=""/>
            </a:pP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Exclusion criteria: cardiovascular or cerebrovascular disease, dementia, high bleeding risk</a:t>
            </a:r>
          </a:p>
          <a:p>
            <a:pPr marL="1143000" lvl="2" indent="-228600">
              <a:lnSpc>
                <a:spcPct val="107000"/>
              </a:lnSpc>
              <a:spcBef>
                <a:spcPts val="0"/>
              </a:spcBef>
              <a:buFont typeface="Wingdings" panose="05000000000000000000" pitchFamily="2" charset="2"/>
              <a:buChar char=""/>
            </a:pP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Closer to our po</a:t>
            </a:r>
            <a:r>
              <a:rPr lang="en-US" sz="24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pulation than most studies but not quite there yet.</a:t>
            </a:r>
            <a:endPar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8F73527-E382-416A-A474-82D18148C779}"/>
              </a:ext>
            </a:extLst>
          </p:cNvPr>
          <p:cNvSpPr txBox="1"/>
          <p:nvPr/>
        </p:nvSpPr>
        <p:spPr>
          <a:xfrm>
            <a:off x="3678811" y="6338986"/>
            <a:ext cx="8773996" cy="307777"/>
          </a:xfrm>
          <a:prstGeom prst="rect">
            <a:avLst/>
          </a:prstGeom>
          <a:noFill/>
        </p:spPr>
        <p:txBody>
          <a:bodyPr wrap="square">
            <a:spAutoFit/>
          </a:bodyPr>
          <a:lstStyle/>
          <a:p>
            <a:r>
              <a:rPr lang="en-US" dirty="0">
                <a:hlinkClick r:id="rId2"/>
              </a:rPr>
              <a:t>Summary of Study -- Aspirin in Reducing Events in the Elderly - American College of Cardiology (acc.org)</a:t>
            </a:r>
            <a:endParaRPr lang="en-US" dirty="0"/>
          </a:p>
        </p:txBody>
      </p:sp>
    </p:spTree>
    <p:extLst>
      <p:ext uri="{BB962C8B-B14F-4D97-AF65-F5344CB8AC3E}">
        <p14:creationId xmlns:p14="http://schemas.microsoft.com/office/powerpoint/2010/main" val="40222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3CE0-D411-4C30-A449-6257BBF03BE3}"/>
              </a:ext>
            </a:extLst>
          </p:cNvPr>
          <p:cNvSpPr>
            <a:spLocks noGrp="1"/>
          </p:cNvSpPr>
          <p:nvPr>
            <p:ph type="title"/>
          </p:nvPr>
        </p:nvSpPr>
        <p:spPr>
          <a:xfrm>
            <a:off x="94268" y="113123"/>
            <a:ext cx="12097732" cy="1687398"/>
          </a:xfrm>
        </p:spPr>
        <p:txBody>
          <a:bodyPr>
            <a:normAutofit fontScale="90000"/>
          </a:bodyPr>
          <a:lstStyle/>
          <a:p>
            <a:r>
              <a:rPr lang="en-US" dirty="0">
                <a:latin typeface="Helvetica" panose="020B0604020202020204" pitchFamily="34" charset="0"/>
                <a:cs typeface="Helvetica" panose="020B0604020202020204" pitchFamily="34" charset="0"/>
              </a:rPr>
              <a:t>Safety of Ceasing Aspirin Used Without a Clinical Indication After Age 70 Years: A Subgroup Analysis of the ASPREE Randomized Trial</a:t>
            </a:r>
          </a:p>
        </p:txBody>
      </p:sp>
      <p:sp>
        <p:nvSpPr>
          <p:cNvPr id="3" name="Text Placeholder 2">
            <a:extLst>
              <a:ext uri="{FF2B5EF4-FFF2-40B4-BE49-F238E27FC236}">
                <a16:creationId xmlns:a16="http://schemas.microsoft.com/office/drawing/2014/main" id="{72CCCD31-A136-4EFC-A4A0-0913D47B513C}"/>
              </a:ext>
            </a:extLst>
          </p:cNvPr>
          <p:cNvSpPr>
            <a:spLocks noGrp="1"/>
          </p:cNvSpPr>
          <p:nvPr>
            <p:ph type="body" idx="1"/>
          </p:nvPr>
        </p:nvSpPr>
        <p:spPr>
          <a:xfrm>
            <a:off x="838200" y="2521211"/>
            <a:ext cx="10515600" cy="4351338"/>
          </a:xfrm>
        </p:spPr>
        <p:txBody>
          <a:bodyPr/>
          <a:lstStyle/>
          <a:p>
            <a:r>
              <a:rPr lang="en-US" dirty="0">
                <a:latin typeface="Helvetica" panose="020B0604020202020204" pitchFamily="34" charset="0"/>
                <a:cs typeface="Helvetica" panose="020B0604020202020204" pitchFamily="34" charset="0"/>
              </a:rPr>
              <a:t>ASPREE was interpreted by some to be relevant only to </a:t>
            </a:r>
            <a:r>
              <a:rPr lang="en-US" b="1" i="1" dirty="0">
                <a:latin typeface="Helvetica" panose="020B0604020202020204" pitchFamily="34" charset="0"/>
                <a:cs typeface="Helvetica" panose="020B0604020202020204" pitchFamily="34" charset="0"/>
              </a:rPr>
              <a:t>initiation</a:t>
            </a:r>
            <a:r>
              <a:rPr lang="en-US" dirty="0">
                <a:latin typeface="Helvetica" panose="020B0604020202020204" pitchFamily="34" charset="0"/>
                <a:cs typeface="Helvetica" panose="020B0604020202020204" pitchFamily="34" charset="0"/>
              </a:rPr>
              <a:t> of Aspirin and not </a:t>
            </a:r>
            <a:r>
              <a:rPr lang="en-US" b="1" i="1" dirty="0">
                <a:latin typeface="Helvetica" panose="020B0604020202020204" pitchFamily="34" charset="0"/>
                <a:cs typeface="Helvetica" panose="020B0604020202020204" pitchFamily="34" charset="0"/>
              </a:rPr>
              <a:t>discontinuation</a:t>
            </a:r>
            <a:r>
              <a:rPr lang="en-US" dirty="0">
                <a:latin typeface="Helvetica" panose="020B0604020202020204" pitchFamily="34" charset="0"/>
                <a:cs typeface="Helvetica" panose="020B0604020202020204" pitchFamily="34" charset="0"/>
              </a:rPr>
              <a:t> of Aspirin</a:t>
            </a:r>
          </a:p>
          <a:p>
            <a:r>
              <a:rPr lang="en-US" dirty="0">
                <a:latin typeface="Helvetica" panose="020B0604020202020204" pitchFamily="34" charset="0"/>
                <a:cs typeface="Helvetica" panose="020B0604020202020204" pitchFamily="34" charset="0"/>
              </a:rPr>
              <a:t>Study tried to use ASPREE data to answer if aspirin cessation among consistent users had an effect on survival</a:t>
            </a:r>
          </a:p>
          <a:p>
            <a:r>
              <a:rPr lang="en-US" dirty="0">
                <a:latin typeface="Helvetica" panose="020B0604020202020204" pitchFamily="34" charset="0"/>
                <a:cs typeface="Helvetica" panose="020B0604020202020204" pitchFamily="34" charset="0"/>
              </a:rPr>
              <a:t>Not enough statistical power – Inconclusive</a:t>
            </a:r>
          </a:p>
          <a:p>
            <a:r>
              <a:rPr lang="en-US" dirty="0">
                <a:latin typeface="Helvetica" panose="020B0604020202020204" pitchFamily="34" charset="0"/>
                <a:cs typeface="Helvetica" panose="020B0604020202020204" pitchFamily="34" charset="0"/>
              </a:rPr>
              <a:t>Perhaps the ASPREE-XT will improve statistical power</a:t>
            </a:r>
          </a:p>
        </p:txBody>
      </p:sp>
      <p:sp>
        <p:nvSpPr>
          <p:cNvPr id="5" name="TextBox 4">
            <a:extLst>
              <a:ext uri="{FF2B5EF4-FFF2-40B4-BE49-F238E27FC236}">
                <a16:creationId xmlns:a16="http://schemas.microsoft.com/office/drawing/2014/main" id="{0D88DD45-C9AB-467A-847A-81C190EE15F4}"/>
              </a:ext>
            </a:extLst>
          </p:cNvPr>
          <p:cNvSpPr txBox="1"/>
          <p:nvPr/>
        </p:nvSpPr>
        <p:spPr>
          <a:xfrm>
            <a:off x="429706" y="6349329"/>
            <a:ext cx="11762294" cy="523220"/>
          </a:xfrm>
          <a:prstGeom prst="rect">
            <a:avLst/>
          </a:prstGeom>
          <a:noFill/>
        </p:spPr>
        <p:txBody>
          <a:bodyPr wrap="square">
            <a:spAutoFit/>
          </a:bodyPr>
          <a:lstStyle/>
          <a:p>
            <a:r>
              <a:rPr lang="en-US" dirty="0">
                <a:hlinkClick r:id="rId3"/>
              </a:rPr>
              <a:t>Safety of Ceasing Aspirin Used Without a Clinical Indication After Age 70 Years: A Subgroup Analysis of the ASPREE Randomized Trial | Annals of Internal Medicine (acpjournals.org)</a:t>
            </a:r>
            <a:endParaRPr lang="en-US" dirty="0"/>
          </a:p>
        </p:txBody>
      </p:sp>
    </p:spTree>
    <p:extLst>
      <p:ext uri="{BB962C8B-B14F-4D97-AF65-F5344CB8AC3E}">
        <p14:creationId xmlns:p14="http://schemas.microsoft.com/office/powerpoint/2010/main" val="348820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4B90-E72E-459E-B32D-C702017B9B5D}"/>
              </a:ext>
            </a:extLst>
          </p:cNvPr>
          <p:cNvSpPr>
            <a:spLocks noGrp="1"/>
          </p:cNvSpPr>
          <p:nvPr>
            <p:ph type="title"/>
          </p:nvPr>
        </p:nvSpPr>
        <p:spPr>
          <a:xfrm>
            <a:off x="0" y="343104"/>
            <a:ext cx="10515600" cy="1325563"/>
          </a:xfrm>
        </p:spPr>
        <p:txBody>
          <a:bodyPr>
            <a:normAutofit/>
          </a:bodyPr>
          <a:lstStyle/>
          <a:p>
            <a:r>
              <a:rPr lang="en-US" dirty="0">
                <a:latin typeface="Helvetica" panose="020B0604020202020204" pitchFamily="34" charset="0"/>
                <a:cs typeface="Helvetica" panose="020B0604020202020204" pitchFamily="34" charset="0"/>
              </a:rPr>
              <a:t>ASPREE Project Continues</a:t>
            </a:r>
            <a:br>
              <a:rPr lang="en-US" dirty="0"/>
            </a:br>
            <a:endParaRPr lang="en-US" dirty="0"/>
          </a:p>
        </p:txBody>
      </p:sp>
      <p:sp>
        <p:nvSpPr>
          <p:cNvPr id="3" name="Text Placeholder 2">
            <a:extLst>
              <a:ext uri="{FF2B5EF4-FFF2-40B4-BE49-F238E27FC236}">
                <a16:creationId xmlns:a16="http://schemas.microsoft.com/office/drawing/2014/main" id="{EC1BD48F-08F2-4AB4-9399-6BB56025A21B}"/>
              </a:ext>
            </a:extLst>
          </p:cNvPr>
          <p:cNvSpPr>
            <a:spLocks noGrp="1"/>
          </p:cNvSpPr>
          <p:nvPr>
            <p:ph type="body" idx="1"/>
          </p:nvPr>
        </p:nvSpPr>
        <p:spPr/>
        <p:txBody>
          <a:bodyPr>
            <a:normAutofit fontScale="92500" lnSpcReduction="20000"/>
          </a:bodyPr>
          <a:lstStyle/>
          <a:p>
            <a:r>
              <a:rPr lang="en-US" dirty="0"/>
              <a:t>Big project with lots of sub-studies</a:t>
            </a:r>
          </a:p>
          <a:p>
            <a:r>
              <a:rPr lang="en-US" dirty="0">
                <a:hlinkClick r:id="rId3"/>
              </a:rPr>
              <a:t>https://aspree.org/usa</a:t>
            </a:r>
            <a:endParaRPr lang="en-US" dirty="0"/>
          </a:p>
          <a:p>
            <a:r>
              <a:rPr lang="en-US" dirty="0"/>
              <a:t>ASPREE-XT  -- continuation of ASPREE trial beyond 4.7 years</a:t>
            </a:r>
          </a:p>
          <a:p>
            <a:pPr algn="l" fontAlgn="base"/>
            <a:r>
              <a:rPr lang="en-US" b="0" i="0" u="none" strike="noStrike" dirty="0">
                <a:solidFill>
                  <a:srgbClr val="2F2F2F"/>
                </a:solidFill>
                <a:effectLst/>
                <a:latin typeface="Calibri" panose="020F0502020204030204" pitchFamily="34" charset="0"/>
                <a:cs typeface="Calibri" panose="020F0502020204030204" pitchFamily="34" charset="0"/>
                <a:hlinkClick r:id="rId4"/>
              </a:rPr>
              <a:t>ASPREE Cancer Endpoints Study (ACES)</a:t>
            </a:r>
            <a:endParaRPr lang="en-US" b="0" i="0" dirty="0">
              <a:solidFill>
                <a:srgbClr val="2F2F2F"/>
              </a:solidFill>
              <a:effectLst/>
              <a:latin typeface="Calibri" panose="020F0502020204030204" pitchFamily="34" charset="0"/>
              <a:cs typeface="Calibri" panose="020F0502020204030204" pitchFamily="34" charset="0"/>
            </a:endParaRPr>
          </a:p>
          <a:p>
            <a:pPr algn="l" fontAlgn="base"/>
            <a:r>
              <a:rPr lang="en-US" b="0" i="0" u="none" strike="noStrike" dirty="0">
                <a:solidFill>
                  <a:srgbClr val="2F2F2F"/>
                </a:solidFill>
                <a:effectLst/>
                <a:latin typeface="Calibri" panose="020F0502020204030204" pitchFamily="34" charset="0"/>
                <a:cs typeface="Calibri" panose="020F0502020204030204" pitchFamily="34" charset="0"/>
                <a:hlinkClick r:id="rId4"/>
              </a:rPr>
              <a:t>ASPREE Cancer Treatment Study (ACTS)</a:t>
            </a:r>
            <a:endParaRPr lang="en-US" b="0" i="0" dirty="0">
              <a:solidFill>
                <a:srgbClr val="2F2F2F"/>
              </a:solidFill>
              <a:effectLst/>
              <a:latin typeface="Calibri" panose="020F0502020204030204" pitchFamily="34" charset="0"/>
              <a:cs typeface="Calibri" panose="020F0502020204030204" pitchFamily="34" charset="0"/>
            </a:endParaRPr>
          </a:p>
          <a:p>
            <a:pPr algn="l" fontAlgn="base"/>
            <a:r>
              <a:rPr lang="en-US" b="0" i="0" u="none" strike="noStrike" dirty="0">
                <a:solidFill>
                  <a:srgbClr val="2F2F2F"/>
                </a:solidFill>
                <a:effectLst/>
                <a:latin typeface="Calibri" panose="020F0502020204030204" pitchFamily="34" charset="0"/>
                <a:cs typeface="Calibri" panose="020F0502020204030204" pitchFamily="34" charset="0"/>
                <a:hlinkClick r:id="rId4"/>
              </a:rPr>
              <a:t>ASPREE-D (Depression)</a:t>
            </a:r>
            <a:endParaRPr lang="en-US" b="0" i="0" dirty="0">
              <a:solidFill>
                <a:srgbClr val="2F2F2F"/>
              </a:solidFill>
              <a:effectLst/>
              <a:latin typeface="Calibri" panose="020F0502020204030204" pitchFamily="34" charset="0"/>
              <a:cs typeface="Calibri" panose="020F0502020204030204" pitchFamily="34" charset="0"/>
            </a:endParaRPr>
          </a:p>
          <a:p>
            <a:pPr algn="l" fontAlgn="base"/>
            <a:r>
              <a:rPr lang="en-US" b="0" i="0" u="none" strike="noStrike" dirty="0">
                <a:solidFill>
                  <a:srgbClr val="2F2F2F"/>
                </a:solidFill>
                <a:effectLst/>
                <a:latin typeface="Calibri" panose="020F0502020204030204" pitchFamily="34" charset="0"/>
                <a:cs typeface="Calibri" panose="020F0502020204030204" pitchFamily="34" charset="0"/>
                <a:hlinkClick r:id="rId4"/>
              </a:rPr>
              <a:t>ASPREE-EWAS (Epigenetics)</a:t>
            </a:r>
            <a:endParaRPr lang="en-US" b="0" i="0" dirty="0">
              <a:solidFill>
                <a:srgbClr val="2F2F2F"/>
              </a:solidFill>
              <a:effectLst/>
              <a:latin typeface="Calibri" panose="020F0502020204030204" pitchFamily="34" charset="0"/>
              <a:cs typeface="Calibri" panose="020F0502020204030204" pitchFamily="34" charset="0"/>
            </a:endParaRPr>
          </a:p>
          <a:p>
            <a:pPr algn="l" fontAlgn="base"/>
            <a:r>
              <a:rPr lang="en-US" b="0" i="0" u="none" strike="noStrike" dirty="0">
                <a:solidFill>
                  <a:srgbClr val="2F2F2F"/>
                </a:solidFill>
                <a:effectLst/>
                <a:latin typeface="Calibri" panose="020F0502020204030204" pitchFamily="34" charset="0"/>
                <a:cs typeface="Calibri" panose="020F0502020204030204" pitchFamily="34" charset="0"/>
                <a:hlinkClick r:id="rId4"/>
              </a:rPr>
              <a:t>ASPREE-G (Genomics)</a:t>
            </a:r>
            <a:endParaRPr lang="en-US" b="0" i="0" dirty="0">
              <a:solidFill>
                <a:srgbClr val="2F2F2F"/>
              </a:solidFill>
              <a:effectLst/>
              <a:latin typeface="Calibri" panose="020F0502020204030204" pitchFamily="34" charset="0"/>
              <a:cs typeface="Calibri" panose="020F0502020204030204" pitchFamily="34" charset="0"/>
            </a:endParaRPr>
          </a:p>
          <a:p>
            <a:pPr algn="l" fontAlgn="base"/>
            <a:r>
              <a:rPr lang="en-US" b="0" i="0" u="none" strike="noStrike" dirty="0">
                <a:solidFill>
                  <a:srgbClr val="2F2F2F"/>
                </a:solidFill>
                <a:effectLst/>
                <a:latin typeface="Calibri" panose="020F0502020204030204" pitchFamily="34" charset="0"/>
                <a:cs typeface="Calibri" panose="020F0502020204030204" pitchFamily="34" charset="0"/>
                <a:hlinkClick r:id="rId4"/>
              </a:rPr>
              <a:t>ASPREE Longitudinal Study of Older Persons (ALSOP)</a:t>
            </a:r>
            <a:endParaRPr lang="en-US" b="0" i="0" dirty="0">
              <a:solidFill>
                <a:srgbClr val="2F2F2F"/>
              </a:solidFill>
              <a:effectLst/>
              <a:latin typeface="Calibri" panose="020F0502020204030204" pitchFamily="34" charset="0"/>
              <a:cs typeface="Calibri" panose="020F0502020204030204" pitchFamily="34" charset="0"/>
            </a:endParaRPr>
          </a:p>
          <a:p>
            <a:pPr algn="l" fontAlgn="base"/>
            <a:r>
              <a:rPr lang="en-US" b="0" i="0" u="none" strike="noStrike" dirty="0">
                <a:solidFill>
                  <a:srgbClr val="2F2F2F"/>
                </a:solidFill>
                <a:effectLst/>
                <a:latin typeface="Calibri" panose="020F0502020204030204" pitchFamily="34" charset="0"/>
                <a:cs typeface="Calibri" panose="020F0502020204030204" pitchFamily="34" charset="0"/>
                <a:hlinkClick r:id="rId4"/>
              </a:rPr>
              <a:t>ASPREE-XT Microbiome</a:t>
            </a:r>
            <a:endParaRPr lang="en-US" b="0" i="0" dirty="0">
              <a:solidFill>
                <a:srgbClr val="2F2F2F"/>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44236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0570-6DA9-4B93-88DA-B924808F6207}"/>
              </a:ext>
            </a:extLst>
          </p:cNvPr>
          <p:cNvSpPr>
            <a:spLocks noGrp="1"/>
          </p:cNvSpPr>
          <p:nvPr>
            <p:ph type="title"/>
          </p:nvPr>
        </p:nvSpPr>
        <p:spPr>
          <a:xfrm>
            <a:off x="0" y="25760"/>
            <a:ext cx="10515600" cy="1325563"/>
          </a:xfrm>
        </p:spPr>
        <p:txBody>
          <a:bodyPr/>
          <a:lstStyle/>
          <a:p>
            <a:r>
              <a:rPr lang="en-US" sz="3600" b="1" dirty="0">
                <a:effectLst/>
                <a:latin typeface="Helvetica" panose="020B0604020202020204" pitchFamily="34" charset="0"/>
                <a:ea typeface="Calibri" panose="020F0502020204030204" pitchFamily="34" charset="0"/>
                <a:cs typeface="Helvetica" panose="020B0604020202020204" pitchFamily="34" charset="0"/>
              </a:rPr>
              <a:t>ASCEND Trial 2018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EE971911-A580-4759-9333-B67B381E085F}"/>
              </a:ext>
            </a:extLst>
          </p:cNvPr>
          <p:cNvSpPr>
            <a:spLocks noGrp="1"/>
          </p:cNvSpPr>
          <p:nvPr>
            <p:ph type="body" idx="1"/>
          </p:nvPr>
        </p:nvSpPr>
        <p:spPr>
          <a:xfrm>
            <a:off x="0" y="815476"/>
            <a:ext cx="12192000" cy="5943544"/>
          </a:xfrm>
        </p:spPr>
        <p:txBody>
          <a:bodyPr>
            <a:normAutofit/>
          </a:bodyPr>
          <a:lstStyle/>
          <a:p>
            <a:pPr marL="114300" indent="0">
              <a:buNone/>
            </a:pPr>
            <a:r>
              <a:rPr lang="en-US" dirty="0">
                <a:hlinkClick r:id="rId3"/>
              </a:rPr>
              <a:t>Effects of Aspirin for Primary Prevention in Persons with Diabetes Mellitus - NEJM</a:t>
            </a:r>
            <a:endParaRPr lang="en-US" dirty="0"/>
          </a:p>
          <a:p>
            <a:pPr marL="1143000" marR="0" lvl="2" indent="-228600">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0000"/>
              </a:lnSpc>
              <a:spcBef>
                <a:spcPts val="0"/>
              </a:spcBef>
              <a:spcAft>
                <a:spcPts val="0"/>
              </a:spcAft>
              <a:buFont typeface="Wingdings" panose="05000000000000000000" pitchFamily="2" charset="2"/>
              <a:buChar char=""/>
            </a:pPr>
            <a:r>
              <a:rPr lang="en-US" dirty="0">
                <a:latin typeface="Helvetica" panose="020B0604020202020204" pitchFamily="34" charset="0"/>
                <a:ea typeface="Calibri" panose="020F0502020204030204" pitchFamily="34" charset="0"/>
                <a:cs typeface="Helvetica" panose="020B0604020202020204" pitchFamily="34" charset="0"/>
              </a:rPr>
              <a:t>RCT of A</a:t>
            </a:r>
            <a:r>
              <a:rPr lang="en-US" dirty="0">
                <a:effectLst/>
                <a:latin typeface="Helvetica" panose="020B0604020202020204" pitchFamily="34" charset="0"/>
                <a:ea typeface="Calibri" panose="020F0502020204030204" pitchFamily="34" charset="0"/>
                <a:cs typeface="Helvetica" panose="020B0604020202020204" pitchFamily="34" charset="0"/>
              </a:rPr>
              <a:t>spirin 100mg </a:t>
            </a:r>
            <a:r>
              <a:rPr lang="en-US" dirty="0" err="1">
                <a:effectLst/>
                <a:latin typeface="Helvetica" panose="020B0604020202020204" pitchFamily="34" charset="0"/>
                <a:ea typeface="Calibri" panose="020F0502020204030204" pitchFamily="34" charset="0"/>
                <a:cs typeface="Helvetica" panose="020B0604020202020204" pitchFamily="34" charset="0"/>
              </a:rPr>
              <a:t>qd</a:t>
            </a:r>
            <a:r>
              <a:rPr lang="en-US" dirty="0">
                <a:effectLst/>
                <a:latin typeface="Helvetica" panose="020B0604020202020204" pitchFamily="34" charset="0"/>
                <a:ea typeface="Calibri" panose="020F0502020204030204" pitchFamily="34" charset="0"/>
                <a:cs typeface="Helvetica" panose="020B0604020202020204" pitchFamily="34" charset="0"/>
              </a:rPr>
              <a:t> vs placebo; N 15,480; type 2 DM w/out evidence of CVD;  follow-up of 7.4 years</a:t>
            </a:r>
          </a:p>
          <a:p>
            <a:pPr marL="1143000" marR="0" lvl="2" indent="-228600">
              <a:lnSpc>
                <a:spcPct val="100000"/>
              </a:lnSpc>
              <a:spcBef>
                <a:spcPts val="0"/>
              </a:spcBef>
              <a:spcAft>
                <a:spcPts val="0"/>
              </a:spcAft>
              <a:buFont typeface="Wingdings" panose="05000000000000000000" pitchFamily="2" charset="2"/>
              <a:buChar char=""/>
            </a:pPr>
            <a:r>
              <a:rPr lang="en-US" dirty="0">
                <a:latin typeface="Helvetica" panose="020B0604020202020204" pitchFamily="34" charset="0"/>
                <a:ea typeface="Calibri" panose="020F0502020204030204" pitchFamily="34" charset="0"/>
                <a:cs typeface="Helvetica" panose="020B0604020202020204" pitchFamily="34" charset="0"/>
              </a:rPr>
              <a:t>Primary outcome: first serious vascular event ( MI, CVA/TIA, vascular related death, excluding intracranial hemorrhage)</a:t>
            </a:r>
          </a:p>
          <a:p>
            <a:pPr marL="1143000" marR="0" lvl="2" indent="-228600">
              <a:lnSpc>
                <a:spcPct val="100000"/>
              </a:lnSpc>
              <a:spcBef>
                <a:spcPts val="0"/>
              </a:spcBef>
              <a:spcAft>
                <a:spcPts val="0"/>
              </a:spcAft>
              <a:buFont typeface="Wingdings" panose="05000000000000000000" pitchFamily="2" charset="2"/>
              <a:buChar char=""/>
            </a:pPr>
            <a:endParaRPr lang="en-US" dirty="0">
              <a:effectLst/>
              <a:latin typeface="Helvetica" panose="020B0604020202020204" pitchFamily="34" charset="0"/>
              <a:ea typeface="Calibri" panose="020F0502020204030204" pitchFamily="34" charset="0"/>
              <a:cs typeface="Helvetica" panose="020B0604020202020204" pitchFamily="34" charset="0"/>
            </a:endParaRPr>
          </a:p>
          <a:p>
            <a:pPr marL="1143000" marR="0" lvl="2" indent="-228600">
              <a:lnSpc>
                <a:spcPct val="100000"/>
              </a:lnSpc>
              <a:spcBef>
                <a:spcPts val="0"/>
              </a:spcBef>
              <a:spcAft>
                <a:spcPts val="0"/>
              </a:spcAft>
              <a:buFont typeface="Wingdings" panose="05000000000000000000" pitchFamily="2" charset="2"/>
              <a:buChar char=""/>
            </a:pPr>
            <a:r>
              <a:rPr lang="en-US" b="1" dirty="0">
                <a:latin typeface="Helvetica" panose="020B0604020202020204" pitchFamily="34" charset="0"/>
                <a:ea typeface="Calibri" panose="020F0502020204030204" pitchFamily="34" charset="0"/>
                <a:cs typeface="Helvetica" panose="020B0604020202020204" pitchFamily="34" charset="0"/>
              </a:rPr>
              <a:t>V</a:t>
            </a:r>
            <a:r>
              <a:rPr lang="en-US" b="1" dirty="0">
                <a:effectLst/>
                <a:latin typeface="Helvetica" panose="020B0604020202020204" pitchFamily="34" charset="0"/>
                <a:ea typeface="Calibri" panose="020F0502020204030204" pitchFamily="34" charset="0"/>
                <a:cs typeface="Helvetica" panose="020B0604020202020204" pitchFamily="34" charset="0"/>
              </a:rPr>
              <a:t>ascular events significantly lowered </a:t>
            </a:r>
          </a:p>
          <a:p>
            <a:pPr marL="1600200" lvl="3" indent="-228600">
              <a:lnSpc>
                <a:spcPct val="100000"/>
              </a:lnSpc>
              <a:spcBef>
                <a:spcPts val="0"/>
              </a:spcBef>
              <a:buFont typeface="Wingdings" panose="05000000000000000000" pitchFamily="2" charset="2"/>
              <a:buChar char=""/>
            </a:pPr>
            <a:r>
              <a:rPr lang="en-US" dirty="0">
                <a:latin typeface="Helvetica" panose="020B0604020202020204" pitchFamily="34" charset="0"/>
                <a:ea typeface="Calibri" panose="020F0502020204030204" pitchFamily="34" charset="0"/>
                <a:cs typeface="Helvetica" panose="020B0604020202020204" pitchFamily="34" charset="0"/>
              </a:rPr>
              <a:t>Aspirin </a:t>
            </a:r>
            <a:r>
              <a:rPr lang="en-US" dirty="0">
                <a:effectLst/>
                <a:latin typeface="Helvetica" panose="020B0604020202020204" pitchFamily="34" charset="0"/>
                <a:ea typeface="Calibri" panose="020F0502020204030204" pitchFamily="34" charset="0"/>
                <a:cs typeface="Helvetica" panose="020B0604020202020204" pitchFamily="34" charset="0"/>
              </a:rPr>
              <a:t>8.5% vs. </a:t>
            </a:r>
            <a:r>
              <a:rPr lang="en-US" dirty="0">
                <a:latin typeface="Helvetica" panose="020B0604020202020204" pitchFamily="34" charset="0"/>
                <a:ea typeface="Calibri" panose="020F0502020204030204" pitchFamily="34" charset="0"/>
                <a:cs typeface="Helvetica" panose="020B0604020202020204" pitchFamily="34" charset="0"/>
              </a:rPr>
              <a:t>Placebo </a:t>
            </a:r>
            <a:r>
              <a:rPr lang="en-US" dirty="0">
                <a:effectLst/>
                <a:latin typeface="Helvetica" panose="020B0604020202020204" pitchFamily="34" charset="0"/>
                <a:ea typeface="Calibri" panose="020F0502020204030204" pitchFamily="34" charset="0"/>
                <a:cs typeface="Helvetica" panose="020B0604020202020204" pitchFamily="34" charset="0"/>
              </a:rPr>
              <a:t>9.6%    (rate ratio 0.88; 95% </a:t>
            </a:r>
            <a:r>
              <a:rPr lang="en-US" dirty="0">
                <a:latin typeface="Helvetica" panose="020B0604020202020204" pitchFamily="34" charset="0"/>
                <a:ea typeface="Calibri" panose="020F0502020204030204" pitchFamily="34" charset="0"/>
                <a:cs typeface="Helvetica" panose="020B0604020202020204" pitchFamily="34" charset="0"/>
              </a:rPr>
              <a:t>CI</a:t>
            </a:r>
            <a:r>
              <a:rPr lang="en-US" dirty="0">
                <a:effectLst/>
                <a:latin typeface="Helvetica" panose="020B0604020202020204" pitchFamily="34" charset="0"/>
                <a:ea typeface="Calibri" panose="020F0502020204030204" pitchFamily="34" charset="0"/>
                <a:cs typeface="Helvetica" panose="020B0604020202020204" pitchFamily="34" charset="0"/>
              </a:rPr>
              <a:t>, 0.79 </a:t>
            </a:r>
            <a:r>
              <a:rPr lang="en-US" dirty="0">
                <a:latin typeface="Helvetica" panose="020B0604020202020204" pitchFamily="34" charset="0"/>
                <a:ea typeface="Calibri" panose="020F0502020204030204" pitchFamily="34" charset="0"/>
                <a:cs typeface="Helvetica" panose="020B0604020202020204" pitchFamily="34" charset="0"/>
              </a:rPr>
              <a:t>-</a:t>
            </a:r>
            <a:r>
              <a:rPr lang="en-US" dirty="0">
                <a:effectLst/>
                <a:latin typeface="Helvetica" panose="020B0604020202020204" pitchFamily="34" charset="0"/>
                <a:ea typeface="Calibri" panose="020F0502020204030204" pitchFamily="34" charset="0"/>
                <a:cs typeface="Helvetica" panose="020B0604020202020204" pitchFamily="34" charset="0"/>
              </a:rPr>
              <a:t> 0.97; P=0.01) </a:t>
            </a:r>
          </a:p>
          <a:p>
            <a:pPr marL="1600200" lvl="3" indent="-228600">
              <a:lnSpc>
                <a:spcPct val="100000"/>
              </a:lnSpc>
              <a:spcBef>
                <a:spcPts val="0"/>
              </a:spcBef>
              <a:buFont typeface="Wingdings" panose="05000000000000000000" pitchFamily="2" charset="2"/>
              <a:buChar char=""/>
            </a:pPr>
            <a:endParaRPr lang="en-US" dirty="0">
              <a:effectLst/>
              <a:latin typeface="Helvetica" panose="020B0604020202020204" pitchFamily="34" charset="0"/>
              <a:ea typeface="Calibri" panose="020F0502020204030204" pitchFamily="34" charset="0"/>
              <a:cs typeface="Helvetica" panose="020B0604020202020204" pitchFamily="34" charset="0"/>
            </a:endParaRPr>
          </a:p>
          <a:p>
            <a:pPr marL="1143000" marR="0" lvl="2" indent="-228600">
              <a:lnSpc>
                <a:spcPct val="100000"/>
              </a:lnSpc>
              <a:spcBef>
                <a:spcPts val="0"/>
              </a:spcBef>
              <a:spcAft>
                <a:spcPts val="0"/>
              </a:spcAft>
              <a:buFont typeface="Wingdings" panose="05000000000000000000" pitchFamily="2" charset="2"/>
              <a:buChar char=""/>
            </a:pPr>
            <a:r>
              <a:rPr lang="en-US" b="1" dirty="0">
                <a:latin typeface="Helvetica" panose="020B0604020202020204" pitchFamily="34" charset="0"/>
                <a:ea typeface="Calibri" panose="020F0502020204030204" pitchFamily="34" charset="0"/>
                <a:cs typeface="Helvetica" panose="020B0604020202020204" pitchFamily="34" charset="0"/>
              </a:rPr>
              <a:t>M</a:t>
            </a:r>
            <a:r>
              <a:rPr lang="en-US" b="1" dirty="0">
                <a:effectLst/>
                <a:latin typeface="Helvetica" panose="020B0604020202020204" pitchFamily="34" charset="0"/>
                <a:ea typeface="Calibri" panose="020F0502020204030204" pitchFamily="34" charset="0"/>
                <a:cs typeface="Helvetica" panose="020B0604020202020204" pitchFamily="34" charset="0"/>
              </a:rPr>
              <a:t>ajor bleeding events were significantly increased</a:t>
            </a:r>
          </a:p>
          <a:p>
            <a:pPr marL="1600200" lvl="3" indent="-228600">
              <a:lnSpc>
                <a:spcPct val="100000"/>
              </a:lnSpc>
              <a:spcBef>
                <a:spcPts val="0"/>
              </a:spcBef>
              <a:buFont typeface="Wingdings" panose="05000000000000000000" pitchFamily="2" charset="2"/>
              <a:buChar char=""/>
            </a:pPr>
            <a:r>
              <a:rPr lang="en-US" dirty="0">
                <a:latin typeface="Helvetica" panose="020B0604020202020204" pitchFamily="34" charset="0"/>
                <a:cs typeface="Helvetica" panose="020B0604020202020204" pitchFamily="34" charset="0"/>
              </a:rPr>
              <a:t>Aspirin 314 participants (4.1%) vs Placebo 245 (3.2%)  (rate ratio 1.29; 95% CI, 1.09 - 1.52; P=0.003), </a:t>
            </a:r>
          </a:p>
          <a:p>
            <a:pPr marL="1600200" lvl="3" indent="-228600">
              <a:lnSpc>
                <a:spcPct val="100000"/>
              </a:lnSpc>
              <a:spcBef>
                <a:spcPts val="0"/>
              </a:spcBef>
              <a:buFont typeface="Wingdings" panose="05000000000000000000" pitchFamily="2" charset="2"/>
              <a:buChar char=""/>
            </a:pPr>
            <a:r>
              <a:rPr lang="en-US" dirty="0">
                <a:latin typeface="Helvetica" panose="020B0604020202020204" pitchFamily="34" charset="0"/>
                <a:cs typeface="Helvetica" panose="020B0604020202020204" pitchFamily="34" charset="0"/>
              </a:rPr>
              <a:t>Mostly GI bleeding and other extracranial bleeding. </a:t>
            </a:r>
          </a:p>
          <a:p>
            <a:pPr marL="1371600" lvl="3" indent="0">
              <a:lnSpc>
                <a:spcPct val="100000"/>
              </a:lnSpc>
              <a:spcBef>
                <a:spcPts val="0"/>
              </a:spcBef>
              <a:buNone/>
            </a:pPr>
            <a:endParaRPr lang="en-US" dirty="0">
              <a:latin typeface="Helvetica" panose="020B0604020202020204" pitchFamily="34" charset="0"/>
              <a:cs typeface="Helvetica" panose="020B0604020202020204" pitchFamily="34" charset="0"/>
            </a:endParaRPr>
          </a:p>
          <a:p>
            <a:pPr marL="1143000" marR="0" lvl="2" indent="-228600">
              <a:lnSpc>
                <a:spcPct val="100000"/>
              </a:lnSpc>
              <a:spcBef>
                <a:spcPts val="0"/>
              </a:spcBef>
              <a:spcAft>
                <a:spcPts val="0"/>
              </a:spcAft>
              <a:buFont typeface="Wingdings" panose="05000000000000000000" pitchFamily="2" charset="2"/>
              <a:buChar char=""/>
            </a:pPr>
            <a:r>
              <a:rPr lang="en-US" dirty="0">
                <a:effectLst/>
                <a:latin typeface="Helvetica" panose="020B0604020202020204" pitchFamily="34" charset="0"/>
                <a:ea typeface="Calibri" panose="020F0502020204030204" pitchFamily="34" charset="0"/>
                <a:cs typeface="Helvetica" panose="020B0604020202020204" pitchFamily="34" charset="0"/>
              </a:rPr>
              <a:t>No significant difference in the incidence of GI tract cancer </a:t>
            </a:r>
          </a:p>
          <a:p>
            <a:pPr marL="914400" marR="0" lvl="2" indent="0">
              <a:lnSpc>
                <a:spcPct val="100000"/>
              </a:lnSpc>
              <a:spcBef>
                <a:spcPts val="0"/>
              </a:spcBef>
              <a:spcAft>
                <a:spcPts val="0"/>
              </a:spcAft>
              <a:buNone/>
            </a:pPr>
            <a:endParaRPr lang="en-US" dirty="0">
              <a:effectLst/>
              <a:latin typeface="Helvetica" panose="020B0604020202020204" pitchFamily="34" charset="0"/>
              <a:ea typeface="Calibri" panose="020F0502020204030204" pitchFamily="34" charset="0"/>
              <a:cs typeface="Helvetica" panose="020B0604020202020204" pitchFamily="34" charset="0"/>
            </a:endParaRPr>
          </a:p>
          <a:p>
            <a:pPr marL="1143000" marR="0" lvl="2" indent="-228600">
              <a:lnSpc>
                <a:spcPct val="100000"/>
              </a:lnSpc>
              <a:spcBef>
                <a:spcPts val="0"/>
              </a:spcBef>
              <a:spcAft>
                <a:spcPts val="0"/>
              </a:spcAft>
              <a:buFont typeface="Wingdings" panose="05000000000000000000" pitchFamily="2" charset="2"/>
              <a:buChar char=""/>
            </a:pPr>
            <a:r>
              <a:rPr lang="en-US" b="1" dirty="0">
                <a:effectLst/>
                <a:latin typeface="Helvetica" panose="020B0604020202020204" pitchFamily="34" charset="0"/>
                <a:ea typeface="Calibri" panose="020F0502020204030204" pitchFamily="34" charset="0"/>
                <a:cs typeface="Helvetica" panose="020B0604020202020204" pitchFamily="34" charset="0"/>
              </a:rPr>
              <a:t>Aspirin use prevented serious vascular events in persons who had diabetes and no evident cardiovascular disease but caused major bleeding events. </a:t>
            </a:r>
            <a:r>
              <a:rPr lang="en-US" dirty="0">
                <a:effectLst/>
                <a:latin typeface="Helvetica" panose="020B0604020202020204" pitchFamily="34" charset="0"/>
                <a:ea typeface="Calibri" panose="020F0502020204030204" pitchFamily="34" charset="0"/>
                <a:cs typeface="Helvetica" panose="020B0604020202020204" pitchFamily="34" charset="0"/>
              </a:rPr>
              <a:t>The absolute benefits were largely counterbalanced by the bleeding hazard. </a:t>
            </a:r>
          </a:p>
          <a:p>
            <a:pPr marL="114300" indent="0">
              <a:buNone/>
            </a:pPr>
            <a:endParaRPr lang="en-US" dirty="0"/>
          </a:p>
        </p:txBody>
      </p:sp>
    </p:spTree>
    <p:extLst>
      <p:ext uri="{BB962C8B-B14F-4D97-AF65-F5344CB8AC3E}">
        <p14:creationId xmlns:p14="http://schemas.microsoft.com/office/powerpoint/2010/main" val="390645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EF8E-32DA-4FE2-AC5A-23986AB814CF}"/>
              </a:ext>
            </a:extLst>
          </p:cNvPr>
          <p:cNvSpPr>
            <a:spLocks noGrp="1"/>
          </p:cNvSpPr>
          <p:nvPr>
            <p:ph type="title"/>
          </p:nvPr>
        </p:nvSpPr>
        <p:spPr>
          <a:xfrm>
            <a:off x="0" y="0"/>
            <a:ext cx="10515600" cy="1325563"/>
          </a:xfrm>
        </p:spPr>
        <p:txBody>
          <a:bodyPr>
            <a:normAutofit fontScale="90000"/>
          </a:bodyPr>
          <a:lstStyle/>
          <a:p>
            <a:r>
              <a:rPr lang="en-US" sz="4000" b="1"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ARRIVE Trial 2018</a:t>
            </a:r>
            <a:br>
              <a:rPr lang="en-US" sz="40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br>
            <a:r>
              <a:rPr lang="en-US" sz="40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Aspirin to Reduce Risk of Initial Vascular Events</a:t>
            </a:r>
            <a:endParaRPr lang="en-US" sz="4000"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8C2A7091-7C51-4BD0-BFD1-341C0594A509}"/>
              </a:ext>
            </a:extLst>
          </p:cNvPr>
          <p:cNvSpPr>
            <a:spLocks noGrp="1"/>
          </p:cNvSpPr>
          <p:nvPr>
            <p:ph type="body" idx="1"/>
          </p:nvPr>
        </p:nvSpPr>
        <p:spPr>
          <a:xfrm>
            <a:off x="216030" y="1187777"/>
            <a:ext cx="11913123" cy="5670222"/>
          </a:xfrm>
        </p:spPr>
        <p:txBody>
          <a:bodyPr>
            <a:normAutofit/>
          </a:bodyPr>
          <a:lstStyle/>
          <a:p>
            <a:pPr marL="114300" indent="0">
              <a:buNone/>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Use of aspirin to reduce risk of initial vascular events in patients at moderate risk of cardiovascular disease (ARRIVE)</a:t>
            </a:r>
            <a:endPar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1000" dirty="0">
              <a:effectLst/>
              <a:latin typeface="Helvetica" panose="020B0604020202020204" pitchFamily="34" charset="0"/>
              <a:ea typeface="Calibri" panose="020F0502020204030204" pitchFamily="34" charset="0"/>
              <a:cs typeface="Helvetica" panose="020B0604020202020204" pitchFamily="34" charset="0"/>
            </a:endParaRPr>
          </a:p>
          <a:p>
            <a:pPr marL="1143000" lvl="2" indent="-228600">
              <a:lnSpc>
                <a:spcPct val="107000"/>
              </a:lnSpc>
              <a:spcBef>
                <a:spcPts val="0"/>
              </a:spcBef>
              <a:buFont typeface="Wingdings" panose="05000000000000000000" pitchFamily="2" charset="2"/>
              <a:buChar char=""/>
            </a:pPr>
            <a:r>
              <a:rPr lang="en-US" sz="1800" dirty="0">
                <a:solidFill>
                  <a:srgbClr val="232323"/>
                </a:solidFill>
                <a:latin typeface="Helvetica" panose="020B0604020202020204" pitchFamily="34" charset="0"/>
                <a:ea typeface="Calibri" panose="020F0502020204030204" pitchFamily="34" charset="0"/>
                <a:cs typeface="Helvetica" panose="020B0604020202020204" pitchFamily="34" charset="0"/>
              </a:rPr>
              <a:t>A</a:t>
            </a: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spirin 100mg </a:t>
            </a:r>
            <a:r>
              <a:rPr lang="en-US" sz="1800" dirty="0" err="1">
                <a:solidFill>
                  <a:srgbClr val="232323"/>
                </a:solidFill>
                <a:effectLst/>
                <a:latin typeface="Helvetica" panose="020B0604020202020204" pitchFamily="34" charset="0"/>
                <a:ea typeface="Calibri" panose="020F0502020204030204" pitchFamily="34" charset="0"/>
                <a:cs typeface="Helvetica" panose="020B0604020202020204" pitchFamily="34" charset="0"/>
              </a:rPr>
              <a:t>qd</a:t>
            </a: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 vs placebo; n</a:t>
            </a:r>
            <a:r>
              <a:rPr lang="en-US" sz="1800" dirty="0">
                <a:effectLst/>
                <a:latin typeface="Helvetica" panose="020B0604020202020204" pitchFamily="34" charset="0"/>
                <a:ea typeface="Calibri" panose="020F0502020204030204" pitchFamily="34" charset="0"/>
                <a:cs typeface="Helvetica" panose="020B0604020202020204" pitchFamily="34" charset="0"/>
              </a:rPr>
              <a:t> = 12,546;</a:t>
            </a: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 Median follow up 5 </a:t>
            </a:r>
            <a:r>
              <a:rPr lang="en-US" sz="1800" dirty="0" err="1">
                <a:solidFill>
                  <a:srgbClr val="232323"/>
                </a:solidFill>
                <a:effectLst/>
                <a:latin typeface="Helvetica" panose="020B0604020202020204" pitchFamily="34" charset="0"/>
                <a:ea typeface="Calibri" panose="020F0502020204030204" pitchFamily="34" charset="0"/>
                <a:cs typeface="Helvetica" panose="020B0604020202020204" pitchFamily="34" charset="0"/>
              </a:rPr>
              <a:t>yrs</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pPr marL="1143000" marR="0" lvl="2" indent="-228600">
              <a:lnSpc>
                <a:spcPct val="107000"/>
              </a:lnSpc>
              <a:spcBef>
                <a:spcPts val="0"/>
              </a:spcBef>
              <a:spcAft>
                <a:spcPts val="0"/>
              </a:spcAft>
              <a:buFont typeface="Wingdings" panose="05000000000000000000" pitchFamily="2" charset="2"/>
              <a:buChar char=""/>
            </a:pP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Primary </a:t>
            </a:r>
            <a:r>
              <a:rPr lang="en-US" sz="1800" dirty="0">
                <a:solidFill>
                  <a:srgbClr val="232323"/>
                </a:solidFill>
                <a:latin typeface="Helvetica" panose="020B0604020202020204" pitchFamily="34" charset="0"/>
                <a:ea typeface="Calibri" panose="020F0502020204030204" pitchFamily="34" charset="0"/>
                <a:cs typeface="Helvetica" panose="020B0604020202020204" pitchFamily="34" charset="0"/>
              </a:rPr>
              <a:t>care setting, </a:t>
            </a: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double-blinded, placebo-controlled, multicenter study (7 countries); nondiabetic patients with a moderate risk (ASCVD 10–20% 10-year risk) of CAD</a:t>
            </a:r>
          </a:p>
          <a:p>
            <a:pPr marL="1143000" marR="0" lvl="2" indent="-228600">
              <a:lnSpc>
                <a:spcPct val="107000"/>
              </a:lnSpc>
              <a:spcBef>
                <a:spcPts val="0"/>
              </a:spcBef>
              <a:spcAft>
                <a:spcPts val="0"/>
              </a:spcAft>
              <a:buFont typeface="Wingdings" panose="05000000000000000000" pitchFamily="2" charset="2"/>
              <a:buChar char=""/>
            </a:pP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Men &gt;50 y/o; Women &gt;60 y/o; avg age 63.9</a:t>
            </a:r>
          </a:p>
          <a:p>
            <a:pPr marL="1143000" marR="0" lvl="2" indent="-228600">
              <a:lnSpc>
                <a:spcPct val="107000"/>
              </a:lnSpc>
              <a:spcBef>
                <a:spcPts val="0"/>
              </a:spcBef>
              <a:spcAft>
                <a:spcPts val="0"/>
              </a:spcAft>
              <a:buFont typeface="Wingdings" panose="05000000000000000000" pitchFamily="2" charset="2"/>
              <a:buChar char=""/>
            </a:pP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Primary outcome: Cardiovascular death, MI, unstable angina, </a:t>
            </a:r>
            <a:r>
              <a:rPr lang="en-US" sz="1800" dirty="0">
                <a:solidFill>
                  <a:srgbClr val="232323"/>
                </a:solidFill>
                <a:latin typeface="Helvetica" panose="020B0604020202020204" pitchFamily="34" charset="0"/>
                <a:ea typeface="Calibri" panose="020F0502020204030204" pitchFamily="34" charset="0"/>
                <a:cs typeface="Helvetica" panose="020B0604020202020204" pitchFamily="34" charset="0"/>
              </a:rPr>
              <a:t>CVA/</a:t>
            </a:r>
            <a:r>
              <a:rPr lang="en-US" sz="18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TIA</a:t>
            </a:r>
          </a:p>
          <a:p>
            <a:pPr marL="1143000" marR="0" lvl="2" indent="-228600">
              <a:lnSpc>
                <a:spcPct val="107000"/>
              </a:lnSpc>
              <a:spcBef>
                <a:spcPts val="0"/>
              </a:spcBef>
              <a:spcAft>
                <a:spcPts val="0"/>
              </a:spcAft>
              <a:buFont typeface="Wingdings" panose="05000000000000000000" pitchFamily="2" charset="2"/>
              <a:buChar char=""/>
            </a:pPr>
            <a:r>
              <a:rPr lang="en-US" sz="1800" dirty="0">
                <a:solidFill>
                  <a:srgbClr val="232323"/>
                </a:solidFill>
                <a:latin typeface="Helvetica" panose="020B0604020202020204" pitchFamily="34" charset="0"/>
                <a:ea typeface="Calibri" panose="020F0502020204030204" pitchFamily="34" charset="0"/>
                <a:cs typeface="Helvetica" panose="020B0604020202020204" pitchFamily="34" charset="0"/>
              </a:rPr>
              <a:t>Exclusion criteria: </a:t>
            </a:r>
            <a:r>
              <a:rPr lang="en-US" sz="1800" u="sng" dirty="0">
                <a:solidFill>
                  <a:srgbClr val="232323"/>
                </a:solidFill>
                <a:latin typeface="Helvetica" panose="020B0604020202020204" pitchFamily="34" charset="0"/>
                <a:ea typeface="Calibri" panose="020F0502020204030204" pitchFamily="34" charset="0"/>
                <a:cs typeface="Helvetica" panose="020B0604020202020204" pitchFamily="34" charset="0"/>
              </a:rPr>
              <a:t>High risk of bleeding</a:t>
            </a:r>
            <a:r>
              <a:rPr lang="en-US" sz="1800" dirty="0">
                <a:solidFill>
                  <a:srgbClr val="232323"/>
                </a:solidFill>
                <a:latin typeface="Helvetica" panose="020B0604020202020204" pitchFamily="34" charset="0"/>
                <a:ea typeface="Calibri" panose="020F0502020204030204" pitchFamily="34" charset="0"/>
                <a:cs typeface="Helvetica" panose="020B0604020202020204" pitchFamily="34" charset="0"/>
              </a:rPr>
              <a:t>, diabetes</a:t>
            </a:r>
          </a:p>
          <a:p>
            <a:pPr marL="1143000" marR="0" lvl="2" indent="-228600">
              <a:lnSpc>
                <a:spcPct val="107000"/>
              </a:lnSpc>
              <a:spcBef>
                <a:spcPts val="0"/>
              </a:spcBef>
              <a:spcAft>
                <a:spcPts val="0"/>
              </a:spcAft>
              <a:buFont typeface="Wingdings" panose="05000000000000000000" pitchFamily="2" charset="2"/>
              <a:buChar char=""/>
            </a:pPr>
            <a:endParaRPr lang="en-US" sz="1800" dirty="0">
              <a:solidFill>
                <a:srgbClr val="232323"/>
              </a:solidFill>
              <a:latin typeface="Helvetica" panose="020B0604020202020204" pitchFamily="34" charset="0"/>
              <a:ea typeface="Calibri" panose="020F0502020204030204" pitchFamily="34" charset="0"/>
              <a:cs typeface="Helvetica" panose="020B0604020202020204" pitchFamily="34" charset="0"/>
            </a:endParaRPr>
          </a:p>
          <a:p>
            <a:pPr marL="1143000" marR="0" lvl="2" indent="-228600">
              <a:lnSpc>
                <a:spcPct val="107000"/>
              </a:lnSpc>
              <a:spcBef>
                <a:spcPts val="0"/>
              </a:spcBef>
              <a:spcAft>
                <a:spcPts val="0"/>
              </a:spcAft>
              <a:buFont typeface="Wingdings" panose="05000000000000000000" pitchFamily="2" charset="2"/>
              <a:buChar char=""/>
            </a:pPr>
            <a:r>
              <a:rPr lang="en-US" sz="1800" b="1"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Aspirin did not lower the risk of major CV events</a:t>
            </a:r>
          </a:p>
          <a:p>
            <a:pPr marL="1600200" lvl="3" indent="-228600">
              <a:lnSpc>
                <a:spcPct val="107000"/>
              </a:lnSpc>
              <a:spcBef>
                <a:spcPts val="0"/>
              </a:spcBef>
              <a:buFont typeface="Wingdings" panose="05000000000000000000" pitchFamily="2" charset="2"/>
              <a:buChar char=""/>
            </a:pPr>
            <a:r>
              <a:rPr lang="en-US" sz="16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 Aspirin 4.3% vs placebo 4.5% (p=0.60)</a:t>
            </a:r>
            <a:endParaRPr lang="en-US" dirty="0">
              <a:solidFill>
                <a:srgbClr val="232323"/>
              </a:solidFill>
              <a:latin typeface="Helvetica" panose="020B0604020202020204" pitchFamily="34" charset="0"/>
              <a:ea typeface="Calibri" panose="020F0502020204030204" pitchFamily="34" charset="0"/>
              <a:cs typeface="Helvetica" panose="020B0604020202020204" pitchFamily="34" charset="0"/>
            </a:endParaRPr>
          </a:p>
          <a:p>
            <a:pPr marL="1371600" lvl="3" indent="0">
              <a:lnSpc>
                <a:spcPct val="107000"/>
              </a:lnSpc>
              <a:spcBef>
                <a:spcPts val="0"/>
              </a:spcBef>
              <a:buNone/>
            </a:pPr>
            <a:endParaRPr lang="en-US" sz="1200" dirty="0">
              <a:effectLst/>
              <a:latin typeface="Helvetica" panose="020B0604020202020204" pitchFamily="34" charset="0"/>
              <a:ea typeface="Calibri" panose="020F0502020204030204" pitchFamily="34" charset="0"/>
              <a:cs typeface="Helvetica" panose="020B0604020202020204" pitchFamily="34" charset="0"/>
            </a:endParaRPr>
          </a:p>
          <a:p>
            <a:pPr marL="1143000" marR="0" lvl="2" indent="-228600">
              <a:lnSpc>
                <a:spcPct val="107000"/>
              </a:lnSpc>
              <a:spcBef>
                <a:spcPts val="0"/>
              </a:spcBef>
              <a:spcAft>
                <a:spcPts val="0"/>
              </a:spcAft>
              <a:buFont typeface="Wingdings" panose="05000000000000000000" pitchFamily="2" charset="2"/>
              <a:buChar char=""/>
            </a:pPr>
            <a:r>
              <a:rPr lang="en-US" sz="1800" b="1"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Significant number of GI bleeds  </a:t>
            </a:r>
          </a:p>
          <a:p>
            <a:pPr marL="1600200" lvl="3" indent="-228600">
              <a:lnSpc>
                <a:spcPct val="107000"/>
              </a:lnSpc>
              <a:spcBef>
                <a:spcPts val="0"/>
              </a:spcBef>
              <a:buFont typeface="Wingdings" panose="05000000000000000000" pitchFamily="2" charset="2"/>
              <a:buChar char=""/>
            </a:pPr>
            <a:r>
              <a:rPr lang="en-US" sz="1600"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aspirin 61 (0.97%) vs Placebo 29 (0.46%) (p=0·0007)</a:t>
            </a:r>
          </a:p>
          <a:p>
            <a:pPr marL="1600200" lvl="3" indent="-228600">
              <a:lnSpc>
                <a:spcPct val="107000"/>
              </a:lnSpc>
              <a:spcBef>
                <a:spcPts val="0"/>
              </a:spcBef>
              <a:buFont typeface="Wingdings" panose="05000000000000000000" pitchFamily="2" charset="2"/>
              <a:buChar char=""/>
            </a:pPr>
            <a:r>
              <a:rPr lang="en-US" sz="1600" dirty="0">
                <a:solidFill>
                  <a:srgbClr val="232323"/>
                </a:solidFill>
                <a:latin typeface="Helvetica" panose="020B0604020202020204" pitchFamily="34" charset="0"/>
                <a:ea typeface="Calibri" panose="020F0502020204030204" pitchFamily="34" charset="0"/>
                <a:cs typeface="Helvetica" panose="020B0604020202020204" pitchFamily="34" charset="0"/>
              </a:rPr>
              <a:t>Even though high GI bleed risk was an exclusion criteria. </a:t>
            </a:r>
            <a:endParaRPr lang="en-US" sz="1600" dirty="0">
              <a:effectLst/>
              <a:latin typeface="Helvetica" panose="020B0604020202020204" pitchFamily="34" charset="0"/>
              <a:ea typeface="Calibri" panose="020F0502020204030204" pitchFamily="34" charset="0"/>
              <a:cs typeface="Helvetica" panose="020B0604020202020204" pitchFamily="34" charset="0"/>
            </a:endParaRPr>
          </a:p>
          <a:p>
            <a:pPr marL="114300" indent="0">
              <a:buNone/>
            </a:pPr>
            <a:endParaRPr lang="en-US" dirty="0"/>
          </a:p>
        </p:txBody>
      </p:sp>
      <p:sp>
        <p:nvSpPr>
          <p:cNvPr id="5" name="TextBox 4">
            <a:extLst>
              <a:ext uri="{FF2B5EF4-FFF2-40B4-BE49-F238E27FC236}">
                <a16:creationId xmlns:a16="http://schemas.microsoft.com/office/drawing/2014/main" id="{8FE40130-6F6E-429B-A403-D0F01BA4BB24}"/>
              </a:ext>
            </a:extLst>
          </p:cNvPr>
          <p:cNvSpPr txBox="1"/>
          <p:nvPr/>
        </p:nvSpPr>
        <p:spPr>
          <a:xfrm>
            <a:off x="3971041" y="6550222"/>
            <a:ext cx="11913123" cy="307777"/>
          </a:xfrm>
          <a:prstGeom prst="rect">
            <a:avLst/>
          </a:prstGeom>
          <a:noFill/>
        </p:spPr>
        <p:txBody>
          <a:bodyPr wrap="square">
            <a:spAutoFit/>
          </a:bodyPr>
          <a:lstStyle/>
          <a:p>
            <a:r>
              <a:rPr lang="en-US" dirty="0">
                <a:hlinkClick r:id="rId3"/>
              </a:rPr>
              <a:t>Summary - Aspirin to Reduce Risk of Initial Vascular Events - American College of Cardiology (acc.org)</a:t>
            </a:r>
            <a:endParaRPr lang="en-US" dirty="0"/>
          </a:p>
        </p:txBody>
      </p:sp>
    </p:spTree>
    <p:extLst>
      <p:ext uri="{BB962C8B-B14F-4D97-AF65-F5344CB8AC3E}">
        <p14:creationId xmlns:p14="http://schemas.microsoft.com/office/powerpoint/2010/main" val="261513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2110-3DF2-4C9B-BDDF-85B3E92E4C55}"/>
              </a:ext>
            </a:extLst>
          </p:cNvPr>
          <p:cNvSpPr>
            <a:spLocks noGrp="1"/>
          </p:cNvSpPr>
          <p:nvPr>
            <p:ph type="title"/>
          </p:nvPr>
        </p:nvSpPr>
        <p:spPr/>
        <p:txBody>
          <a:bodyPr/>
          <a:lstStyle/>
          <a:p>
            <a:r>
              <a:rPr lang="en-US" dirty="0"/>
              <a:t>Do we see a trend?	</a:t>
            </a:r>
          </a:p>
        </p:txBody>
      </p:sp>
      <p:sp>
        <p:nvSpPr>
          <p:cNvPr id="3" name="Text Placeholder 2">
            <a:extLst>
              <a:ext uri="{FF2B5EF4-FFF2-40B4-BE49-F238E27FC236}">
                <a16:creationId xmlns:a16="http://schemas.microsoft.com/office/drawing/2014/main" id="{C37F60FB-88FC-4F5B-B503-EF514DDBBB0C}"/>
              </a:ext>
            </a:extLst>
          </p:cNvPr>
          <p:cNvSpPr>
            <a:spLocks noGrp="1"/>
          </p:cNvSpPr>
          <p:nvPr>
            <p:ph type="body" idx="1"/>
          </p:nvPr>
        </p:nvSpPr>
        <p:spPr/>
        <p:txBody>
          <a:bodyPr/>
          <a:lstStyle/>
          <a:p>
            <a:endParaRPr lang="en-US" dirty="0"/>
          </a:p>
          <a:p>
            <a:r>
              <a:rPr lang="en-US" sz="4000" dirty="0"/>
              <a:t>Probably not much cardiovascular benefit</a:t>
            </a:r>
          </a:p>
          <a:p>
            <a:endParaRPr lang="en-US" sz="4000" dirty="0"/>
          </a:p>
          <a:p>
            <a:pPr marL="114300" indent="0">
              <a:buNone/>
            </a:pPr>
            <a:endParaRPr lang="en-US" sz="4000" dirty="0"/>
          </a:p>
          <a:p>
            <a:r>
              <a:rPr lang="en-US" sz="4000" dirty="0"/>
              <a:t>High risk of bleeding</a:t>
            </a:r>
          </a:p>
          <a:p>
            <a:pPr marL="114300" indent="0">
              <a:buNone/>
            </a:pPr>
            <a:endParaRPr lang="en-US" dirty="0"/>
          </a:p>
        </p:txBody>
      </p:sp>
    </p:spTree>
    <p:extLst>
      <p:ext uri="{BB962C8B-B14F-4D97-AF65-F5344CB8AC3E}">
        <p14:creationId xmlns:p14="http://schemas.microsoft.com/office/powerpoint/2010/main" val="185899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3FEF-65C0-43E8-B3B1-025F9A7F45DB}"/>
              </a:ext>
            </a:extLst>
          </p:cNvPr>
          <p:cNvSpPr>
            <a:spLocks noGrp="1"/>
          </p:cNvSpPr>
          <p:nvPr>
            <p:ph type="title"/>
          </p:nvPr>
        </p:nvSpPr>
        <p:spPr>
          <a:xfrm>
            <a:off x="0" y="3440"/>
            <a:ext cx="10515600" cy="1325563"/>
          </a:xfrm>
        </p:spPr>
        <p:txBody>
          <a:bodyPr/>
          <a:lstStyle/>
          <a:p>
            <a:r>
              <a:rPr lang="en-US" dirty="0"/>
              <a:t>2019 ACC/AHA Guideline for Primary Prevention of CVD</a:t>
            </a:r>
          </a:p>
        </p:txBody>
      </p:sp>
      <p:pic>
        <p:nvPicPr>
          <p:cNvPr id="5" name="Picture 4">
            <a:extLst>
              <a:ext uri="{FF2B5EF4-FFF2-40B4-BE49-F238E27FC236}">
                <a16:creationId xmlns:a16="http://schemas.microsoft.com/office/drawing/2014/main" id="{EC9A9823-F7FA-4257-B930-38BB84B3B87F}"/>
              </a:ext>
            </a:extLst>
          </p:cNvPr>
          <p:cNvPicPr>
            <a:picLocks noChangeAspect="1"/>
          </p:cNvPicPr>
          <p:nvPr/>
        </p:nvPicPr>
        <p:blipFill>
          <a:blip r:embed="rId2"/>
          <a:stretch>
            <a:fillRect/>
          </a:stretch>
        </p:blipFill>
        <p:spPr>
          <a:xfrm>
            <a:off x="299792" y="1250006"/>
            <a:ext cx="6076428" cy="5115856"/>
          </a:xfrm>
          <a:prstGeom prst="rect">
            <a:avLst/>
          </a:prstGeom>
        </p:spPr>
      </p:pic>
      <p:sp>
        <p:nvSpPr>
          <p:cNvPr id="6" name="TextBox 5">
            <a:extLst>
              <a:ext uri="{FF2B5EF4-FFF2-40B4-BE49-F238E27FC236}">
                <a16:creationId xmlns:a16="http://schemas.microsoft.com/office/drawing/2014/main" id="{922EA076-9591-41EE-B119-07D2292E5DAA}"/>
              </a:ext>
            </a:extLst>
          </p:cNvPr>
          <p:cNvSpPr txBox="1"/>
          <p:nvPr/>
        </p:nvSpPr>
        <p:spPr>
          <a:xfrm>
            <a:off x="6376220" y="3102172"/>
            <a:ext cx="3449983" cy="523220"/>
          </a:xfrm>
          <a:prstGeom prst="rect">
            <a:avLst/>
          </a:prstGeom>
          <a:noFill/>
        </p:spPr>
        <p:txBody>
          <a:bodyPr wrap="none" rtlCol="0">
            <a:spAutoFit/>
          </a:bodyPr>
          <a:lstStyle/>
          <a:p>
            <a:r>
              <a:rPr lang="en-US" dirty="0"/>
              <a:t>IIb </a:t>
            </a:r>
            <a:r>
              <a:rPr lang="en-US" dirty="0">
                <a:sym typeface="Wingdings" panose="05000000000000000000" pitchFamily="2" charset="2"/>
              </a:rPr>
              <a:t> </a:t>
            </a:r>
            <a:r>
              <a:rPr lang="en-US" dirty="0"/>
              <a:t>Benefit equal to or greater than risk</a:t>
            </a:r>
          </a:p>
          <a:p>
            <a:r>
              <a:rPr lang="en-US" dirty="0"/>
              <a:t>A   </a:t>
            </a:r>
            <a:r>
              <a:rPr lang="en-US" dirty="0">
                <a:sym typeface="Wingdings" panose="05000000000000000000" pitchFamily="2" charset="2"/>
              </a:rPr>
              <a:t> High quality evidence</a:t>
            </a:r>
            <a:endParaRPr lang="en-US" dirty="0"/>
          </a:p>
        </p:txBody>
      </p:sp>
      <p:sp>
        <p:nvSpPr>
          <p:cNvPr id="8" name="TextBox 7">
            <a:extLst>
              <a:ext uri="{FF2B5EF4-FFF2-40B4-BE49-F238E27FC236}">
                <a16:creationId xmlns:a16="http://schemas.microsoft.com/office/drawing/2014/main" id="{BD871351-9309-412F-B7EE-1E20B66388C0}"/>
              </a:ext>
            </a:extLst>
          </p:cNvPr>
          <p:cNvSpPr txBox="1"/>
          <p:nvPr/>
        </p:nvSpPr>
        <p:spPr>
          <a:xfrm>
            <a:off x="6376220" y="4342464"/>
            <a:ext cx="6094428" cy="523220"/>
          </a:xfrm>
          <a:prstGeom prst="rect">
            <a:avLst/>
          </a:prstGeom>
          <a:noFill/>
        </p:spPr>
        <p:txBody>
          <a:bodyPr wrap="square">
            <a:spAutoFit/>
          </a:bodyPr>
          <a:lstStyle/>
          <a:p>
            <a:r>
              <a:rPr lang="en-US" dirty="0"/>
              <a:t>III: Harm </a:t>
            </a:r>
            <a:r>
              <a:rPr lang="en-US" dirty="0">
                <a:sym typeface="Wingdings" panose="05000000000000000000" pitchFamily="2" charset="2"/>
              </a:rPr>
              <a:t> Risk &gt; Benefit</a:t>
            </a:r>
            <a:endParaRPr lang="en-US" dirty="0"/>
          </a:p>
          <a:p>
            <a:r>
              <a:rPr lang="en-US" dirty="0"/>
              <a:t>B-R         </a:t>
            </a:r>
            <a:r>
              <a:rPr lang="en-US" dirty="0">
                <a:sym typeface="Wingdings" panose="05000000000000000000" pitchFamily="2" charset="2"/>
              </a:rPr>
              <a:t> Moderate quality evidence; 1 or more RCTs</a:t>
            </a:r>
            <a:endParaRPr lang="en-US" dirty="0"/>
          </a:p>
        </p:txBody>
      </p:sp>
      <p:sp>
        <p:nvSpPr>
          <p:cNvPr id="9" name="TextBox 8">
            <a:extLst>
              <a:ext uri="{FF2B5EF4-FFF2-40B4-BE49-F238E27FC236}">
                <a16:creationId xmlns:a16="http://schemas.microsoft.com/office/drawing/2014/main" id="{579F2315-7A59-4A98-93A2-6C7ECDEE3C68}"/>
              </a:ext>
            </a:extLst>
          </p:cNvPr>
          <p:cNvSpPr txBox="1"/>
          <p:nvPr/>
        </p:nvSpPr>
        <p:spPr>
          <a:xfrm>
            <a:off x="6376220" y="5377708"/>
            <a:ext cx="6094428" cy="523220"/>
          </a:xfrm>
          <a:prstGeom prst="rect">
            <a:avLst/>
          </a:prstGeom>
          <a:noFill/>
        </p:spPr>
        <p:txBody>
          <a:bodyPr wrap="square">
            <a:spAutoFit/>
          </a:bodyPr>
          <a:lstStyle/>
          <a:p>
            <a:r>
              <a:rPr lang="en-US" dirty="0"/>
              <a:t>III: Harm </a:t>
            </a:r>
            <a:r>
              <a:rPr lang="en-US" dirty="0">
                <a:sym typeface="Wingdings" panose="05000000000000000000" pitchFamily="2" charset="2"/>
              </a:rPr>
              <a:t> Risk &gt; Benefit</a:t>
            </a:r>
            <a:endParaRPr lang="en-US" dirty="0"/>
          </a:p>
          <a:p>
            <a:r>
              <a:rPr lang="en-US" dirty="0"/>
              <a:t>C-LD      </a:t>
            </a:r>
            <a:r>
              <a:rPr lang="en-US" dirty="0">
                <a:sym typeface="Wingdings" panose="05000000000000000000" pitchFamily="2" charset="2"/>
              </a:rPr>
              <a:t>  Limited Data. Observational studies. Limitations in design.</a:t>
            </a:r>
            <a:endParaRPr lang="en-US" dirty="0"/>
          </a:p>
        </p:txBody>
      </p:sp>
      <p:sp>
        <p:nvSpPr>
          <p:cNvPr id="11" name="TextBox 10">
            <a:extLst>
              <a:ext uri="{FF2B5EF4-FFF2-40B4-BE49-F238E27FC236}">
                <a16:creationId xmlns:a16="http://schemas.microsoft.com/office/drawing/2014/main" id="{0E9111EC-E66A-4CEC-B2BF-8A7FA8953FD0}"/>
              </a:ext>
            </a:extLst>
          </p:cNvPr>
          <p:cNvSpPr txBox="1"/>
          <p:nvPr/>
        </p:nvSpPr>
        <p:spPr>
          <a:xfrm>
            <a:off x="0" y="6331795"/>
            <a:ext cx="12192000" cy="523220"/>
          </a:xfrm>
          <a:prstGeom prst="rect">
            <a:avLst/>
          </a:prstGeom>
          <a:noFill/>
        </p:spPr>
        <p:txBody>
          <a:bodyPr wrap="square">
            <a:spAutoFit/>
          </a:bodyPr>
          <a:lstStyle/>
          <a:p>
            <a:r>
              <a:rPr lang="en-US" dirty="0">
                <a:hlinkClick r:id="rId3"/>
              </a:rPr>
              <a:t>2019 ACC/AHA Guideline on the Primary Prevention of Cardiovascular Disease: A Report of the American College of Cardiology/American Heart Association Task Force on Clinical Practice Guidelines | Circulation (ahajournals.org)</a:t>
            </a:r>
            <a:endParaRPr lang="en-US" dirty="0"/>
          </a:p>
        </p:txBody>
      </p:sp>
    </p:spTree>
    <p:extLst>
      <p:ext uri="{BB962C8B-B14F-4D97-AF65-F5344CB8AC3E}">
        <p14:creationId xmlns:p14="http://schemas.microsoft.com/office/powerpoint/2010/main" val="95327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FA81-22F1-4163-8D66-30BA56BBA42B}"/>
              </a:ext>
            </a:extLst>
          </p:cNvPr>
          <p:cNvSpPr>
            <a:spLocks noGrp="1"/>
          </p:cNvSpPr>
          <p:nvPr>
            <p:ph type="title"/>
          </p:nvPr>
        </p:nvSpPr>
        <p:spPr>
          <a:xfrm>
            <a:off x="0" y="0"/>
            <a:ext cx="10515600" cy="1325563"/>
          </a:xfrm>
        </p:spPr>
        <p:txBody>
          <a:bodyPr/>
          <a:lstStyle/>
          <a:p>
            <a:r>
              <a:rPr lang="en-US" dirty="0"/>
              <a:t>Aspirin		</a:t>
            </a:r>
          </a:p>
        </p:txBody>
      </p:sp>
      <p:sp>
        <p:nvSpPr>
          <p:cNvPr id="3" name="Text Placeholder 2">
            <a:extLst>
              <a:ext uri="{FF2B5EF4-FFF2-40B4-BE49-F238E27FC236}">
                <a16:creationId xmlns:a16="http://schemas.microsoft.com/office/drawing/2014/main" id="{1A359437-09BC-43FE-BE55-0A0B61C2088F}"/>
              </a:ext>
            </a:extLst>
          </p:cNvPr>
          <p:cNvSpPr>
            <a:spLocks noGrp="1"/>
          </p:cNvSpPr>
          <p:nvPr>
            <p:ph type="body" idx="1"/>
          </p:nvPr>
        </p:nvSpPr>
        <p:spPr/>
        <p:txBody>
          <a:bodyPr/>
          <a:lstStyle/>
          <a:p>
            <a:r>
              <a:rPr lang="en-US" dirty="0"/>
              <a:t>Mechanism of action</a:t>
            </a:r>
          </a:p>
          <a:p>
            <a:r>
              <a:rPr lang="en-US" dirty="0"/>
              <a:t>Aspirin in Primary Prevention	</a:t>
            </a:r>
          </a:p>
          <a:p>
            <a:pPr lvl="1"/>
            <a:r>
              <a:rPr lang="en-US" dirty="0"/>
              <a:t>*ASPREE*</a:t>
            </a:r>
          </a:p>
          <a:p>
            <a:pPr lvl="1"/>
            <a:r>
              <a:rPr lang="en-US" dirty="0"/>
              <a:t>ASCEND</a:t>
            </a:r>
          </a:p>
          <a:p>
            <a:pPr lvl="1"/>
            <a:r>
              <a:rPr lang="en-US" dirty="0"/>
              <a:t>ARRIVE</a:t>
            </a:r>
          </a:p>
          <a:p>
            <a:r>
              <a:rPr lang="en-US" dirty="0"/>
              <a:t>Bleeding risks</a:t>
            </a:r>
          </a:p>
          <a:p>
            <a:r>
              <a:rPr lang="en-US" dirty="0"/>
              <a:t>Aspirin in Secondary Prevention</a:t>
            </a:r>
          </a:p>
        </p:txBody>
      </p:sp>
    </p:spTree>
    <p:extLst>
      <p:ext uri="{BB962C8B-B14F-4D97-AF65-F5344CB8AC3E}">
        <p14:creationId xmlns:p14="http://schemas.microsoft.com/office/powerpoint/2010/main" val="213624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FA27B3-BE71-4C8E-B944-5F506575DE1F}"/>
              </a:ext>
            </a:extLst>
          </p:cNvPr>
          <p:cNvPicPr>
            <a:picLocks noChangeAspect="1"/>
          </p:cNvPicPr>
          <p:nvPr/>
        </p:nvPicPr>
        <p:blipFill>
          <a:blip r:embed="rId2"/>
          <a:stretch>
            <a:fillRect/>
          </a:stretch>
        </p:blipFill>
        <p:spPr>
          <a:xfrm>
            <a:off x="3058953" y="3242484"/>
            <a:ext cx="3600491" cy="948986"/>
          </a:xfrm>
          <a:prstGeom prst="rect">
            <a:avLst/>
          </a:prstGeom>
        </p:spPr>
      </p:pic>
      <p:pic>
        <p:nvPicPr>
          <p:cNvPr id="7" name="Picture 6">
            <a:extLst>
              <a:ext uri="{FF2B5EF4-FFF2-40B4-BE49-F238E27FC236}">
                <a16:creationId xmlns:a16="http://schemas.microsoft.com/office/drawing/2014/main" id="{20305D8C-F678-4043-95D0-A01523C25E57}"/>
              </a:ext>
            </a:extLst>
          </p:cNvPr>
          <p:cNvPicPr>
            <a:picLocks noChangeAspect="1"/>
          </p:cNvPicPr>
          <p:nvPr/>
        </p:nvPicPr>
        <p:blipFill>
          <a:blip r:embed="rId3"/>
          <a:stretch>
            <a:fillRect/>
          </a:stretch>
        </p:blipFill>
        <p:spPr>
          <a:xfrm>
            <a:off x="1669093" y="4090532"/>
            <a:ext cx="6767897" cy="2733282"/>
          </a:xfrm>
          <a:prstGeom prst="rect">
            <a:avLst/>
          </a:prstGeom>
        </p:spPr>
      </p:pic>
      <p:sp>
        <p:nvSpPr>
          <p:cNvPr id="8" name="TextBox 7">
            <a:extLst>
              <a:ext uri="{FF2B5EF4-FFF2-40B4-BE49-F238E27FC236}">
                <a16:creationId xmlns:a16="http://schemas.microsoft.com/office/drawing/2014/main" id="{4D43CC68-D888-499E-BE0C-D0C187B0C658}"/>
              </a:ext>
            </a:extLst>
          </p:cNvPr>
          <p:cNvSpPr txBox="1"/>
          <p:nvPr/>
        </p:nvSpPr>
        <p:spPr>
          <a:xfrm>
            <a:off x="0" y="188689"/>
            <a:ext cx="5442516" cy="861774"/>
          </a:xfrm>
          <a:prstGeom prst="rect">
            <a:avLst/>
          </a:prstGeom>
          <a:noFill/>
        </p:spPr>
        <p:txBody>
          <a:bodyPr wrap="none" rtlCol="0">
            <a:spAutoFit/>
          </a:bodyPr>
          <a:lstStyle/>
          <a:p>
            <a:r>
              <a:rPr lang="en-US" sz="3600" dirty="0">
                <a:latin typeface="Helvetica" panose="020B0604020202020204" pitchFamily="34" charset="0"/>
                <a:cs typeface="Helvetica" panose="020B0604020202020204" pitchFamily="34" charset="0"/>
              </a:rPr>
              <a:t>USPSTF Update Pending</a:t>
            </a:r>
          </a:p>
          <a:p>
            <a:endParaRPr lang="en-US" dirty="0"/>
          </a:p>
        </p:txBody>
      </p:sp>
      <p:sp>
        <p:nvSpPr>
          <p:cNvPr id="9" name="TextBox 8">
            <a:extLst>
              <a:ext uri="{FF2B5EF4-FFF2-40B4-BE49-F238E27FC236}">
                <a16:creationId xmlns:a16="http://schemas.microsoft.com/office/drawing/2014/main" id="{D02F146C-1332-4FEA-AB2B-3DC08B42E378}"/>
              </a:ext>
            </a:extLst>
          </p:cNvPr>
          <p:cNvSpPr txBox="1"/>
          <p:nvPr/>
        </p:nvSpPr>
        <p:spPr>
          <a:xfrm>
            <a:off x="676274" y="1294365"/>
            <a:ext cx="8365851" cy="1846659"/>
          </a:xfrm>
          <a:prstGeom prst="rect">
            <a:avLst/>
          </a:prstGeom>
          <a:noFill/>
        </p:spPr>
        <p:txBody>
          <a:bodyPr wrap="square" rtlCol="0">
            <a:spAutoFit/>
          </a:bodyPr>
          <a:lstStyle/>
          <a:p>
            <a:r>
              <a:rPr lang="en-US" sz="2000" dirty="0">
                <a:hlinkClick r:id="rId4"/>
              </a:rPr>
              <a:t>Draft Recommendation: Aspirin Use to Prevent Cardiovascular Disease: Preventive Medication | United States Preventive Services Taskforce (uspreventiveservicestaskforce.org) </a:t>
            </a:r>
            <a:endParaRPr lang="en-US" sz="2000" dirty="0"/>
          </a:p>
          <a:p>
            <a:endParaRPr lang="en-US" dirty="0"/>
          </a:p>
          <a:p>
            <a:r>
              <a:rPr lang="en-US" sz="2000" dirty="0"/>
              <a:t>USPSTF changing recommend from “insufficient evidence” to recommending against starting aspirin for primary prevention in &gt; 60 y/o</a:t>
            </a:r>
          </a:p>
        </p:txBody>
      </p:sp>
    </p:spTree>
    <p:extLst>
      <p:ext uri="{BB962C8B-B14F-4D97-AF65-F5344CB8AC3E}">
        <p14:creationId xmlns:p14="http://schemas.microsoft.com/office/powerpoint/2010/main" val="261614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Helvetica" panose="020B0604020202020204" pitchFamily="34" charset="0"/>
                <a:cs typeface="Helvetica" panose="020B0604020202020204" pitchFamily="34" charset="0"/>
              </a:rPr>
              <a:t>Risk of Bleeding with Aspirin</a:t>
            </a:r>
            <a:endParaRPr dirty="0">
              <a:latin typeface="Helvetica" panose="020B0604020202020204" pitchFamily="34" charset="0"/>
              <a:cs typeface="Helvetica" panose="020B0604020202020204" pitchFamily="34" charset="0"/>
            </a:endParaRPr>
          </a:p>
        </p:txBody>
      </p:sp>
      <p:sp>
        <p:nvSpPr>
          <p:cNvPr id="152" name="Google Shape;152;p24"/>
          <p:cNvSpPr txBox="1">
            <a:spLocks noGrp="1"/>
          </p:cNvSpPr>
          <p:nvPr>
            <p:ph type="body" idx="1"/>
          </p:nvPr>
        </p:nvSpPr>
        <p:spPr>
          <a:xfrm>
            <a:off x="711698" y="1702641"/>
            <a:ext cx="10768603" cy="5277900"/>
          </a:xfrm>
          <a:prstGeom prst="rect">
            <a:avLst/>
          </a:prstGeom>
          <a:noFill/>
          <a:ln>
            <a:noFill/>
          </a:ln>
        </p:spPr>
        <p:txBody>
          <a:bodyPr spcFirstLastPara="1" wrap="square" lIns="91425" tIns="45700" rIns="91425" bIns="45700" anchor="t" anchorCtr="0">
            <a:noAutofit/>
          </a:bodyPr>
          <a:lstStyle/>
          <a:p>
            <a:pPr marL="228600" marR="0" lvl="0" indent="-194310" algn="l" rtl="0">
              <a:lnSpc>
                <a:spcPct val="150000"/>
              </a:lnSpc>
              <a:spcBef>
                <a:spcPts val="0"/>
              </a:spcBef>
              <a:spcAft>
                <a:spcPts val="0"/>
              </a:spcAft>
              <a:buSzPct val="64285"/>
              <a:buChar char="●"/>
            </a:pPr>
            <a:r>
              <a:rPr lang="en-US" sz="2000" b="1" dirty="0">
                <a:latin typeface="Helvetica" panose="020B0604020202020204" pitchFamily="34" charset="0"/>
                <a:cs typeface="Helvetica" panose="020B0604020202020204" pitchFamily="34" charset="0"/>
              </a:rPr>
              <a:t>Significant number of bleeding events in ASPREE, ASCEND, and ARRIVE </a:t>
            </a:r>
          </a:p>
          <a:p>
            <a:pPr marL="228600" lvl="0" indent="-194310" algn="l" rtl="0">
              <a:lnSpc>
                <a:spcPct val="150000"/>
              </a:lnSpc>
              <a:spcBef>
                <a:spcPts val="0"/>
              </a:spcBef>
              <a:spcAft>
                <a:spcPts val="0"/>
              </a:spcAft>
              <a:buSzPct val="64285"/>
              <a:buChar char="●"/>
            </a:pPr>
            <a:r>
              <a:rPr lang="en-US" sz="2000" dirty="0">
                <a:latin typeface="Helvetica" panose="020B0604020202020204" pitchFamily="34" charset="0"/>
                <a:cs typeface="Helvetica" panose="020B0604020202020204" pitchFamily="34" charset="0"/>
              </a:rPr>
              <a:t>Mostly GI bleeding but some intracranial</a:t>
            </a:r>
            <a:endParaRPr sz="2000" dirty="0">
              <a:latin typeface="Helvetica" panose="020B0604020202020204" pitchFamily="34" charset="0"/>
              <a:cs typeface="Helvetica" panose="020B0604020202020204" pitchFamily="34" charset="0"/>
            </a:endParaRPr>
          </a:p>
          <a:p>
            <a:pPr marL="228600" marR="0" lvl="0" indent="-194310" algn="l" rtl="0">
              <a:lnSpc>
                <a:spcPct val="150000"/>
              </a:lnSpc>
              <a:spcBef>
                <a:spcPts val="0"/>
              </a:spcBef>
              <a:spcAft>
                <a:spcPts val="0"/>
              </a:spcAft>
              <a:buSzPct val="64285"/>
              <a:buChar char="●"/>
            </a:pPr>
            <a:r>
              <a:rPr lang="en-US" sz="2000" dirty="0">
                <a:latin typeface="Helvetica" panose="020B0604020202020204" pitchFamily="34" charset="0"/>
                <a:cs typeface="Helvetica" panose="020B0604020202020204" pitchFamily="34" charset="0"/>
              </a:rPr>
              <a:t>Mortality from non-traumatic intracranial bleeding ~ 40% </a:t>
            </a:r>
          </a:p>
          <a:p>
            <a:pPr marL="228600" marR="0" lvl="0" indent="-194310" algn="l" rtl="0">
              <a:lnSpc>
                <a:spcPct val="150000"/>
              </a:lnSpc>
              <a:spcBef>
                <a:spcPts val="0"/>
              </a:spcBef>
              <a:spcAft>
                <a:spcPts val="0"/>
              </a:spcAft>
              <a:buSzPct val="64285"/>
              <a:buChar char="●"/>
            </a:pPr>
            <a:r>
              <a:rPr lang="en-US" sz="2000" b="1" dirty="0">
                <a:latin typeface="Helvetica" panose="020B0604020202020204" pitchFamily="34" charset="0"/>
                <a:cs typeface="Helvetica" panose="020B0604020202020204" pitchFamily="34" charset="0"/>
              </a:rPr>
              <a:t>Lower dose, lower risk of bleeding</a:t>
            </a:r>
          </a:p>
          <a:p>
            <a:pPr marL="685800" lvl="1" indent="-194310">
              <a:lnSpc>
                <a:spcPct val="150000"/>
              </a:lnSpc>
              <a:spcBef>
                <a:spcPts val="0"/>
              </a:spcBef>
              <a:buSzPct val="64285"/>
              <a:buFont typeface="Arial"/>
              <a:buChar char="●"/>
            </a:pPr>
            <a:r>
              <a:rPr lang="en-US" sz="2000" dirty="0">
                <a:latin typeface="Helvetica" panose="020B0604020202020204" pitchFamily="34" charset="0"/>
                <a:cs typeface="Helvetica" panose="020B0604020202020204" pitchFamily="34" charset="0"/>
              </a:rPr>
              <a:t>“…limited justification to use aspirin doses &gt;100mg daily for primary prevention.”  2019 ACC/AHA Guideline of PP of CVD</a:t>
            </a:r>
          </a:p>
          <a:p>
            <a:pPr marL="685800" lvl="1" indent="-194310">
              <a:lnSpc>
                <a:spcPct val="150000"/>
              </a:lnSpc>
              <a:spcBef>
                <a:spcPts val="0"/>
              </a:spcBef>
              <a:buSzPct val="64285"/>
              <a:buFont typeface="Arial"/>
              <a:buChar char="●"/>
            </a:pPr>
            <a:r>
              <a:rPr lang="en-US" sz="2000" u="sng" dirty="0">
                <a:solidFill>
                  <a:schemeClr val="hlink"/>
                </a:solidFill>
                <a:latin typeface="Helvetica" panose="020B0604020202020204" pitchFamily="34" charset="0"/>
                <a:cs typeface="Helvetica" panose="020B0604020202020204" pitchFamily="34" charset="0"/>
                <a:hlinkClick r:id="rId3"/>
              </a:rPr>
              <a:t>Analysis of risk of bleeding complications after different doses of aspirin in 192,036 patients enrolled in 31 randomized controlled trials - PubMed (nih.gov)</a:t>
            </a:r>
            <a:endParaRPr lang="en-US" sz="2000" u="sng" dirty="0">
              <a:solidFill>
                <a:schemeClr val="hlin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8246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D43E-0178-4829-8AAC-0D76015B415C}"/>
              </a:ext>
            </a:extLst>
          </p:cNvPr>
          <p:cNvSpPr>
            <a:spLocks noGrp="1"/>
          </p:cNvSpPr>
          <p:nvPr>
            <p:ph type="title"/>
          </p:nvPr>
        </p:nvSpPr>
        <p:spPr>
          <a:xfrm>
            <a:off x="0" y="0"/>
            <a:ext cx="10515600" cy="1325563"/>
          </a:xfrm>
        </p:spPr>
        <p:txBody>
          <a:bodyPr/>
          <a:lstStyle/>
          <a:p>
            <a:r>
              <a:rPr lang="en-US" dirty="0">
                <a:latin typeface="Helvetica" panose="020B0604020202020204" pitchFamily="34" charset="0"/>
                <a:cs typeface="Helvetica" panose="020B0604020202020204" pitchFamily="34" charset="0"/>
              </a:rPr>
              <a:t>Risk of Bleeding with Aspirin</a:t>
            </a:r>
          </a:p>
        </p:txBody>
      </p:sp>
      <p:sp>
        <p:nvSpPr>
          <p:cNvPr id="3" name="Text Placeholder 2">
            <a:extLst>
              <a:ext uri="{FF2B5EF4-FFF2-40B4-BE49-F238E27FC236}">
                <a16:creationId xmlns:a16="http://schemas.microsoft.com/office/drawing/2014/main" id="{EC6C8CF3-48C3-47B0-A939-3D39829D5741}"/>
              </a:ext>
            </a:extLst>
          </p:cNvPr>
          <p:cNvSpPr>
            <a:spLocks noGrp="1"/>
          </p:cNvSpPr>
          <p:nvPr>
            <p:ph type="body" idx="1"/>
          </p:nvPr>
        </p:nvSpPr>
        <p:spPr>
          <a:xfrm>
            <a:off x="329938" y="1325563"/>
            <a:ext cx="11023862" cy="4851400"/>
          </a:xfrm>
        </p:spPr>
        <p:txBody>
          <a:bodyPr>
            <a:normAutofit fontScale="92500" lnSpcReduction="10000"/>
          </a:bodyPr>
          <a:lstStyle/>
          <a:p>
            <a:pPr marL="228600" marR="0" lvl="0" indent="-194310" algn="l" rtl="0">
              <a:lnSpc>
                <a:spcPct val="150000"/>
              </a:lnSpc>
              <a:spcBef>
                <a:spcPts val="0"/>
              </a:spcBef>
              <a:spcAft>
                <a:spcPts val="0"/>
              </a:spcAft>
              <a:buSzPct val="64285"/>
              <a:buChar char="●"/>
            </a:pPr>
            <a:r>
              <a:rPr lang="en-US" sz="2000" u="sng" dirty="0">
                <a:solidFill>
                  <a:schemeClr val="hlink"/>
                </a:solidFill>
                <a:latin typeface="Helvetica" panose="020B0604020202020204" pitchFamily="34" charset="0"/>
                <a:cs typeface="Helvetica" panose="020B0604020202020204" pitchFamily="34" charset="0"/>
                <a:hlinkClick r:id="rId2"/>
              </a:rPr>
              <a:t>Bleeding Risks With Aspirin Use for Primary Prevention in Adults: A Systematic Review for the U.S. Preventive Services Task Force - PubMed (nih.gov)</a:t>
            </a:r>
            <a:r>
              <a:rPr lang="en-US" sz="2000" u="sng" dirty="0">
                <a:solidFill>
                  <a:schemeClr val="hlink"/>
                </a:solidFill>
                <a:latin typeface="Helvetica" panose="020B0604020202020204" pitchFamily="34" charset="0"/>
                <a:cs typeface="Helvetica" panose="020B0604020202020204" pitchFamily="34" charset="0"/>
              </a:rPr>
              <a:t> 2016</a:t>
            </a:r>
            <a:endParaRPr lang="en-US" sz="2000" dirty="0">
              <a:latin typeface="Helvetica" panose="020B0604020202020204" pitchFamily="34" charset="0"/>
              <a:cs typeface="Helvetica" panose="020B0604020202020204" pitchFamily="34" charset="0"/>
            </a:endParaRPr>
          </a:p>
          <a:p>
            <a:pPr marL="685800" lvl="1" indent="-194309">
              <a:lnSpc>
                <a:spcPct val="150000"/>
              </a:lnSpc>
              <a:buSzPct val="75000"/>
              <a:buChar char="○"/>
            </a:pPr>
            <a:r>
              <a:rPr lang="en-US" sz="2000" dirty="0">
                <a:latin typeface="Helvetica" panose="020B0604020202020204" pitchFamily="34" charset="0"/>
                <a:cs typeface="Helvetica" panose="020B0604020202020204" pitchFamily="34" charset="0"/>
              </a:rPr>
              <a:t>58% increased risk in GI bleeding  (OR 1.58, 95% CI 1.29 -1.95])</a:t>
            </a:r>
          </a:p>
          <a:p>
            <a:pPr marL="685800" lvl="1" indent="-194309">
              <a:lnSpc>
                <a:spcPct val="150000"/>
              </a:lnSpc>
              <a:buSzPct val="75000"/>
              <a:buChar char="○"/>
            </a:pPr>
            <a:r>
              <a:rPr lang="en-US" sz="2000" dirty="0">
                <a:latin typeface="Helvetica" panose="020B0604020202020204" pitchFamily="34" charset="0"/>
                <a:cs typeface="Helvetica" panose="020B0604020202020204" pitchFamily="34" charset="0"/>
              </a:rPr>
              <a:t>27% increase in hemorrhagic stroke risk  (OR 1.27, CI 0.96 - 1.68])</a:t>
            </a:r>
          </a:p>
          <a:p>
            <a:pPr marL="685800" lvl="1" indent="-194309">
              <a:lnSpc>
                <a:spcPct val="150000"/>
              </a:lnSpc>
              <a:buSzPct val="75000"/>
              <a:buChar char="○"/>
            </a:pPr>
            <a:endParaRPr lang="en-US" sz="2000" dirty="0">
              <a:latin typeface="Helvetica" panose="020B0604020202020204" pitchFamily="34" charset="0"/>
              <a:cs typeface="Helvetica" panose="020B0604020202020204" pitchFamily="34" charset="0"/>
            </a:endParaRPr>
          </a:p>
          <a:p>
            <a:pPr marL="228600" lvl="0" indent="-194310" algn="l" rtl="0">
              <a:lnSpc>
                <a:spcPct val="150000"/>
              </a:lnSpc>
              <a:spcBef>
                <a:spcPts val="0"/>
              </a:spcBef>
              <a:spcAft>
                <a:spcPts val="0"/>
              </a:spcAft>
              <a:buSzPct val="64285"/>
              <a:buChar char="●"/>
            </a:pPr>
            <a:r>
              <a:rPr lang="en-US" sz="2000" u="sng" dirty="0">
                <a:solidFill>
                  <a:schemeClr val="hlink"/>
                </a:solidFill>
                <a:latin typeface="Helvetica" panose="020B0604020202020204" pitchFamily="34" charset="0"/>
                <a:cs typeface="Helvetica" panose="020B0604020202020204" pitchFamily="34" charset="0"/>
                <a:hlinkClick r:id="rId3"/>
              </a:rPr>
              <a:t>Frequency of Intracranial Hemorrhage With Low-Dose Aspirin in Individuals Without Symptomatic Cardiovascular Disease: A Systematic Review and Meta-analysis - PubMed (nih.gov)</a:t>
            </a:r>
            <a:endParaRPr lang="en-US" sz="2000" dirty="0">
              <a:latin typeface="Helvetica" panose="020B0604020202020204" pitchFamily="34" charset="0"/>
              <a:cs typeface="Helvetica" panose="020B0604020202020204" pitchFamily="34" charset="0"/>
            </a:endParaRPr>
          </a:p>
          <a:p>
            <a:pPr marL="685800" lvl="1" indent="-194309" algn="l" rtl="0">
              <a:lnSpc>
                <a:spcPct val="150000"/>
              </a:lnSpc>
              <a:spcBef>
                <a:spcPts val="0"/>
              </a:spcBef>
              <a:spcAft>
                <a:spcPts val="0"/>
              </a:spcAft>
              <a:buSzPct val="75000"/>
              <a:buChar char="○"/>
            </a:pPr>
            <a:r>
              <a:rPr lang="en-US" sz="2000" dirty="0">
                <a:latin typeface="Helvetica" panose="020B0604020202020204" pitchFamily="34" charset="0"/>
                <a:cs typeface="Helvetica" panose="020B0604020202020204" pitchFamily="34" charset="0"/>
              </a:rPr>
              <a:t>13 RCTs including ASCEND, ARRIVE, ASPREE</a:t>
            </a:r>
          </a:p>
          <a:p>
            <a:pPr marL="685800" lvl="1" indent="-194309" algn="l" rtl="0">
              <a:lnSpc>
                <a:spcPct val="150000"/>
              </a:lnSpc>
              <a:spcBef>
                <a:spcPts val="0"/>
              </a:spcBef>
              <a:spcAft>
                <a:spcPts val="0"/>
              </a:spcAft>
              <a:buSzPct val="75000"/>
              <a:buChar char="○"/>
            </a:pPr>
            <a:r>
              <a:rPr lang="en-US" sz="2000" dirty="0">
                <a:latin typeface="Helvetica" panose="020B0604020202020204" pitchFamily="34" charset="0"/>
                <a:cs typeface="Helvetica" panose="020B0604020202020204" pitchFamily="34" charset="0"/>
              </a:rPr>
              <a:t>Assess risk of Intracranial hemorrhage in individuals without symptomatic CVD</a:t>
            </a:r>
          </a:p>
          <a:p>
            <a:pPr marL="685800" lvl="1" indent="-194309" algn="l" rtl="0">
              <a:lnSpc>
                <a:spcPct val="150000"/>
              </a:lnSpc>
              <a:spcBef>
                <a:spcPts val="0"/>
              </a:spcBef>
              <a:spcAft>
                <a:spcPts val="0"/>
              </a:spcAft>
              <a:buSzPct val="75000"/>
              <a:buChar char="○"/>
            </a:pPr>
            <a:r>
              <a:rPr lang="en-US" sz="2000" dirty="0">
                <a:latin typeface="Helvetica" panose="020B0604020202020204" pitchFamily="34" charset="0"/>
                <a:cs typeface="Helvetica" panose="020B0604020202020204" pitchFamily="34" charset="0"/>
              </a:rPr>
              <a:t>Low- dose aspirin vs placebo</a:t>
            </a:r>
          </a:p>
          <a:p>
            <a:pPr marL="685800" lvl="1" indent="-194309" algn="l" rtl="0">
              <a:lnSpc>
                <a:spcPct val="150000"/>
              </a:lnSpc>
              <a:spcBef>
                <a:spcPts val="0"/>
              </a:spcBef>
              <a:spcAft>
                <a:spcPts val="0"/>
              </a:spcAft>
              <a:buSzPct val="75000"/>
              <a:buChar char="○"/>
            </a:pPr>
            <a:r>
              <a:rPr lang="en-US" sz="2000" dirty="0">
                <a:latin typeface="Helvetica" panose="020B0604020202020204" pitchFamily="34" charset="0"/>
                <a:cs typeface="Helvetica" panose="020B0604020202020204" pitchFamily="34" charset="0"/>
              </a:rPr>
              <a:t>Increased risk of intracranial bleeding (RR 1.37, 95% CI 1.13-1.66)</a:t>
            </a:r>
          </a:p>
          <a:p>
            <a:endParaRPr lang="en-US" dirty="0"/>
          </a:p>
        </p:txBody>
      </p:sp>
    </p:spTree>
    <p:extLst>
      <p:ext uri="{BB962C8B-B14F-4D97-AF65-F5344CB8AC3E}">
        <p14:creationId xmlns:p14="http://schemas.microsoft.com/office/powerpoint/2010/main" val="333195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0646-826A-4638-AD8A-340FC5CA87A8}"/>
              </a:ext>
            </a:extLst>
          </p:cNvPr>
          <p:cNvSpPr>
            <a:spLocks noGrp="1"/>
          </p:cNvSpPr>
          <p:nvPr>
            <p:ph type="title"/>
          </p:nvPr>
        </p:nvSpPr>
        <p:spPr>
          <a:xfrm>
            <a:off x="0" y="0"/>
            <a:ext cx="10515600" cy="1325563"/>
          </a:xfrm>
        </p:spPr>
        <p:txBody>
          <a:bodyPr/>
          <a:lstStyle/>
          <a:p>
            <a:r>
              <a:rPr lang="en-US" dirty="0">
                <a:latin typeface="Helvetica" panose="020B0604020202020204" pitchFamily="34" charset="0"/>
                <a:cs typeface="Helvetica" panose="020B0604020202020204" pitchFamily="34" charset="0"/>
              </a:rPr>
              <a:t>Risk of Bleeding with Aspirin</a:t>
            </a:r>
          </a:p>
        </p:txBody>
      </p:sp>
      <p:sp>
        <p:nvSpPr>
          <p:cNvPr id="3" name="Text Placeholder 2">
            <a:extLst>
              <a:ext uri="{FF2B5EF4-FFF2-40B4-BE49-F238E27FC236}">
                <a16:creationId xmlns:a16="http://schemas.microsoft.com/office/drawing/2014/main" id="{DA4E98D7-CF1F-422E-AAAF-3C6FA12E0F41}"/>
              </a:ext>
            </a:extLst>
          </p:cNvPr>
          <p:cNvSpPr>
            <a:spLocks noGrp="1"/>
          </p:cNvSpPr>
          <p:nvPr>
            <p:ph type="body" idx="1"/>
          </p:nvPr>
        </p:nvSpPr>
        <p:spPr>
          <a:xfrm>
            <a:off x="838200" y="1549286"/>
            <a:ext cx="7134614" cy="5167312"/>
          </a:xfrm>
        </p:spPr>
        <p:txBody>
          <a:bodyPr>
            <a:normAutofit fontScale="92500" lnSpcReduction="20000"/>
          </a:bodyPr>
          <a:lstStyle/>
          <a:p>
            <a:r>
              <a:rPr lang="en-US" dirty="0">
                <a:latin typeface="Helvetica" panose="020B0604020202020204" pitchFamily="34" charset="0"/>
                <a:cs typeface="Helvetica" panose="020B0604020202020204" pitchFamily="34" charset="0"/>
              </a:rPr>
              <a:t>Bleeding risk of aspirin is significant</a:t>
            </a:r>
          </a:p>
          <a:p>
            <a:r>
              <a:rPr lang="en-US" dirty="0">
                <a:latin typeface="Helvetica" panose="020B0604020202020204" pitchFamily="34" charset="0"/>
                <a:cs typeface="Helvetica" panose="020B0604020202020204" pitchFamily="34" charset="0"/>
              </a:rPr>
              <a:t>This same risk probably applies to </a:t>
            </a:r>
            <a:r>
              <a:rPr lang="en-US" b="1" dirty="0">
                <a:latin typeface="Helvetica" panose="020B0604020202020204" pitchFamily="34" charset="0"/>
                <a:cs typeface="Helvetica" panose="020B0604020202020204" pitchFamily="34" charset="0"/>
              </a:rPr>
              <a:t>secondary prevention </a:t>
            </a:r>
            <a:r>
              <a:rPr lang="en-US" dirty="0">
                <a:latin typeface="Helvetica" panose="020B0604020202020204" pitchFamily="34" charset="0"/>
                <a:cs typeface="Helvetica" panose="020B0604020202020204" pitchFamily="34" charset="0"/>
              </a:rPr>
              <a:t>as well.</a:t>
            </a:r>
          </a:p>
          <a:p>
            <a:r>
              <a:rPr lang="en-US" dirty="0">
                <a:latin typeface="Helvetica" panose="020B0604020202020204" pitchFamily="34" charset="0"/>
                <a:cs typeface="Helvetica" panose="020B0604020202020204" pitchFamily="34" charset="0"/>
              </a:rPr>
              <a:t>What factors trump the bleeding risk for primary prevention? Secondary prevention?</a:t>
            </a:r>
          </a:p>
          <a:p>
            <a:pPr lvl="1"/>
            <a:r>
              <a:rPr lang="en-US" dirty="0">
                <a:latin typeface="Helvetica" panose="020B0604020202020204" pitchFamily="34" charset="0"/>
                <a:cs typeface="Helvetica" panose="020B0604020202020204" pitchFamily="34" charset="0"/>
              </a:rPr>
              <a:t>Family </a:t>
            </a:r>
            <a:r>
              <a:rPr lang="en-US" dirty="0" err="1">
                <a:latin typeface="Helvetica" panose="020B0604020202020204" pitchFamily="34" charset="0"/>
                <a:cs typeface="Helvetica" panose="020B0604020202020204" pitchFamily="34" charset="0"/>
              </a:rPr>
              <a:t>hx</a:t>
            </a:r>
            <a:endParaRPr lang="en-US" dirty="0">
              <a:latin typeface="Helvetica" panose="020B0604020202020204" pitchFamily="34" charset="0"/>
              <a:cs typeface="Helvetica" panose="020B0604020202020204" pitchFamily="34" charset="0"/>
            </a:endParaRPr>
          </a:p>
          <a:p>
            <a:pPr lvl="1"/>
            <a:r>
              <a:rPr lang="en-US" dirty="0">
                <a:latin typeface="Helvetica" panose="020B0604020202020204" pitchFamily="34" charset="0"/>
                <a:cs typeface="Helvetica" panose="020B0604020202020204" pitchFamily="34" charset="0"/>
              </a:rPr>
              <a:t>Poorly controlled HTN/HLD</a:t>
            </a:r>
          </a:p>
          <a:p>
            <a:pPr lvl="1"/>
            <a:r>
              <a:rPr lang="en-US" dirty="0">
                <a:latin typeface="Helvetica" panose="020B0604020202020204" pitchFamily="34" charset="0"/>
                <a:cs typeface="Helvetica" panose="020B0604020202020204" pitchFamily="34" charset="0"/>
              </a:rPr>
              <a:t>Elevated Coronary Ca++ score</a:t>
            </a:r>
          </a:p>
          <a:p>
            <a:pPr lvl="1"/>
            <a:r>
              <a:rPr lang="en-US" dirty="0">
                <a:latin typeface="Helvetica" panose="020B0604020202020204" pitchFamily="34" charset="0"/>
                <a:cs typeface="Helvetica" panose="020B0604020202020204" pitchFamily="34" charset="0"/>
              </a:rPr>
              <a:t>ASCVD score &gt;10%</a:t>
            </a:r>
          </a:p>
          <a:p>
            <a:r>
              <a:rPr lang="en-US" dirty="0">
                <a:latin typeface="Helvetica" panose="020B0604020202020204" pitchFamily="34" charset="0"/>
                <a:cs typeface="Helvetica" panose="020B0604020202020204" pitchFamily="34" charset="0"/>
              </a:rPr>
              <a:t>Does a PPI or H2 blocker reduce GI bleeding risk?</a:t>
            </a:r>
          </a:p>
          <a:p>
            <a:pPr lvl="1"/>
            <a:r>
              <a:rPr lang="en-US" dirty="0">
                <a:hlinkClick r:id="rId2"/>
              </a:rPr>
              <a:t>Age-specific risks, severity, time course, and outcome of bleeding on long-term antiplatelet treatment after vascular events: a population-based cohort study - PMC (nih.gov)</a:t>
            </a:r>
            <a:endParaRPr lang="en-US" dirty="0"/>
          </a:p>
          <a:p>
            <a:pPr lvl="1"/>
            <a:endParaRPr lang="en-US" dirty="0"/>
          </a:p>
          <a:p>
            <a:pPr lvl="1"/>
            <a:endParaRPr lang="en-US" dirty="0"/>
          </a:p>
          <a:p>
            <a:endParaRPr lang="en-US" dirty="0"/>
          </a:p>
          <a:p>
            <a:endParaRPr lang="en-US" dirty="0"/>
          </a:p>
        </p:txBody>
      </p:sp>
      <p:pic>
        <p:nvPicPr>
          <p:cNvPr id="2050" name="Picture 2" descr="The Thinker,doodle illustration of a stick figure pondering about something. - 62332013">
            <a:extLst>
              <a:ext uri="{FF2B5EF4-FFF2-40B4-BE49-F238E27FC236}">
                <a16:creationId xmlns:a16="http://schemas.microsoft.com/office/drawing/2014/main" id="{785A3F67-C80F-45A9-A303-367208B1C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240" y="1973470"/>
            <a:ext cx="3926582" cy="36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6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C14C-1989-4CFF-B25A-013FB8521464}"/>
              </a:ext>
            </a:extLst>
          </p:cNvPr>
          <p:cNvSpPr>
            <a:spLocks noGrp="1"/>
          </p:cNvSpPr>
          <p:nvPr>
            <p:ph type="title"/>
          </p:nvPr>
        </p:nvSpPr>
        <p:spPr>
          <a:xfrm>
            <a:off x="0" y="18255"/>
            <a:ext cx="10515600" cy="1325563"/>
          </a:xfrm>
        </p:spPr>
        <p:txBody>
          <a:bodyPr/>
          <a:lstStyle/>
          <a:p>
            <a:r>
              <a:rPr lang="en-US" dirty="0">
                <a:latin typeface="Helvetica" panose="020B0604020202020204" pitchFamily="34" charset="0"/>
                <a:cs typeface="Helvetica" panose="020B0604020202020204" pitchFamily="34" charset="0"/>
              </a:rPr>
              <a:t>Aspirin for Secondary Prevention of CVD</a:t>
            </a:r>
          </a:p>
        </p:txBody>
      </p:sp>
      <p:sp>
        <p:nvSpPr>
          <p:cNvPr id="3" name="Text Placeholder 2">
            <a:extLst>
              <a:ext uri="{FF2B5EF4-FFF2-40B4-BE49-F238E27FC236}">
                <a16:creationId xmlns:a16="http://schemas.microsoft.com/office/drawing/2014/main" id="{FE77DFFA-E7C5-4CAD-8F61-012F2A304FB0}"/>
              </a:ext>
            </a:extLst>
          </p:cNvPr>
          <p:cNvSpPr>
            <a:spLocks noGrp="1"/>
          </p:cNvSpPr>
          <p:nvPr>
            <p:ph type="body" idx="1"/>
          </p:nvPr>
        </p:nvSpPr>
        <p:spPr>
          <a:xfrm>
            <a:off x="192072" y="1066459"/>
            <a:ext cx="11999928" cy="5499543"/>
          </a:xfrm>
        </p:spPr>
        <p:txBody>
          <a:bodyPr>
            <a:normAutofit/>
          </a:bodyPr>
          <a:lstStyle/>
          <a:p>
            <a:r>
              <a:rPr lang="en-US" dirty="0">
                <a:latin typeface="Calibri" panose="020F0502020204030204" pitchFamily="34" charset="0"/>
                <a:cs typeface="Calibri" panose="020F0502020204030204" pitchFamily="34" charset="0"/>
              </a:rPr>
              <a:t>What about the data supporting aspirin for secondary prevention</a:t>
            </a:r>
          </a:p>
          <a:p>
            <a:pPr lvl="1"/>
            <a:r>
              <a:rPr lang="en-US" dirty="0">
                <a:latin typeface="Calibri" panose="020F0502020204030204" pitchFamily="34" charset="0"/>
                <a:cs typeface="Calibri" panose="020F0502020204030204" pitchFamily="34" charset="0"/>
              </a:rPr>
              <a:t>Acute MI, unstable angina</a:t>
            </a:r>
          </a:p>
          <a:p>
            <a:pPr lvl="1"/>
            <a:r>
              <a:rPr lang="en-US" dirty="0">
                <a:latin typeface="Calibri" panose="020F0502020204030204" pitchFamily="34" charset="0"/>
                <a:cs typeface="Calibri" panose="020F0502020204030204" pitchFamily="34" charset="0"/>
              </a:rPr>
              <a:t>Acute ischemic stroke, post stroke</a:t>
            </a:r>
          </a:p>
          <a:p>
            <a:pPr lvl="1"/>
            <a:r>
              <a:rPr lang="en-US" dirty="0">
                <a:latin typeface="Calibri" panose="020F0502020204030204" pitchFamily="34" charset="0"/>
                <a:cs typeface="Calibri" panose="020F0502020204030204" pitchFamily="34" charset="0"/>
              </a:rPr>
              <a:t>CAD, post CABG, post MI, PCI/stents</a:t>
            </a:r>
          </a:p>
          <a:p>
            <a:pPr lvl="1"/>
            <a:r>
              <a:rPr lang="en-US" dirty="0">
                <a:latin typeface="Calibri" panose="020F0502020204030204" pitchFamily="34" charset="0"/>
                <a:cs typeface="Calibri" panose="020F0502020204030204" pitchFamily="34" charset="0"/>
              </a:rPr>
              <a:t>PAD, Carotid artery disease</a:t>
            </a:r>
          </a:p>
          <a:p>
            <a:r>
              <a:rPr lang="en-US" b="1" dirty="0">
                <a:latin typeface="Calibri" panose="020F0502020204030204" pitchFamily="34" charset="0"/>
                <a:cs typeface="Calibri" panose="020F0502020204030204" pitchFamily="34" charset="0"/>
              </a:rPr>
              <a:t>Data showing efficacy of aspirin in the acute setting is strong</a:t>
            </a:r>
          </a:p>
          <a:p>
            <a:pPr lvl="1"/>
            <a:r>
              <a:rPr lang="en-US" b="0" i="0" dirty="0">
                <a:solidFill>
                  <a:srgbClr val="000000"/>
                </a:solidFill>
                <a:effectLst/>
                <a:latin typeface="Calibri" panose="020F0502020204030204" pitchFamily="34" charset="0"/>
                <a:cs typeface="Calibri" panose="020F0502020204030204" pitchFamily="34" charset="0"/>
              </a:rPr>
              <a:t>Anti-Thrombotic Trialists’ Collaboration meta-analysis (1970s, 1980s)</a:t>
            </a:r>
          </a:p>
          <a:p>
            <a:r>
              <a:rPr lang="en-US" b="1" dirty="0">
                <a:solidFill>
                  <a:srgbClr val="000000"/>
                </a:solidFill>
                <a:latin typeface="Calibri" panose="020F0502020204030204" pitchFamily="34" charset="0"/>
                <a:cs typeface="Calibri" panose="020F0502020204030204" pitchFamily="34" charset="0"/>
              </a:rPr>
              <a:t>Data showing efficacy of aspirin for lifelong secondary prevention is lacking</a:t>
            </a:r>
          </a:p>
          <a:p>
            <a:pPr lvl="1"/>
            <a:r>
              <a:rPr lang="en-US" dirty="0">
                <a:solidFill>
                  <a:srgbClr val="000000"/>
                </a:solidFill>
                <a:latin typeface="Calibri" panose="020F0502020204030204" pitchFamily="34" charset="0"/>
                <a:cs typeface="Calibri" panose="020F0502020204030204" pitchFamily="34" charset="0"/>
              </a:rPr>
              <a:t>Follow periods of 4 years in most studies.</a:t>
            </a: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Studies using various combinations of P2Y12 inhibitors, aspirin, and anticoagulants are underway. </a:t>
            </a:r>
          </a:p>
        </p:txBody>
      </p:sp>
      <p:sp>
        <p:nvSpPr>
          <p:cNvPr id="5" name="TextBox 4">
            <a:extLst>
              <a:ext uri="{FF2B5EF4-FFF2-40B4-BE49-F238E27FC236}">
                <a16:creationId xmlns:a16="http://schemas.microsoft.com/office/drawing/2014/main" id="{8A63423D-0A2F-441A-A1C1-4F27B40964DE}"/>
              </a:ext>
            </a:extLst>
          </p:cNvPr>
          <p:cNvSpPr txBox="1"/>
          <p:nvPr/>
        </p:nvSpPr>
        <p:spPr>
          <a:xfrm>
            <a:off x="6323029" y="6334780"/>
            <a:ext cx="6216976" cy="523220"/>
          </a:xfrm>
          <a:prstGeom prst="rect">
            <a:avLst/>
          </a:prstGeom>
          <a:noFill/>
        </p:spPr>
        <p:txBody>
          <a:bodyPr wrap="square">
            <a:spAutoFit/>
          </a:bodyPr>
          <a:lstStyle/>
          <a:p>
            <a:r>
              <a:rPr lang="en-US" dirty="0">
                <a:hlinkClick r:id="rId3"/>
              </a:rPr>
              <a:t>Lifelong Aspirin for All in the Secondary Prevention of Chronic Coronary Syndrome | Circulation (ahajournals.org)</a:t>
            </a:r>
            <a:endParaRPr lang="en-US" dirty="0"/>
          </a:p>
        </p:txBody>
      </p:sp>
    </p:spTree>
    <p:extLst>
      <p:ext uri="{BB962C8B-B14F-4D97-AF65-F5344CB8AC3E}">
        <p14:creationId xmlns:p14="http://schemas.microsoft.com/office/powerpoint/2010/main" val="321680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6EA72-9881-4BBA-B738-FDCEFD8A03E5}"/>
              </a:ext>
            </a:extLst>
          </p:cNvPr>
          <p:cNvPicPr>
            <a:picLocks noChangeAspect="1"/>
          </p:cNvPicPr>
          <p:nvPr/>
        </p:nvPicPr>
        <p:blipFill rotWithShape="1">
          <a:blip r:embed="rId3"/>
          <a:srcRect l="2311" t="3146" r="1248" b="7474"/>
          <a:stretch/>
        </p:blipFill>
        <p:spPr>
          <a:xfrm>
            <a:off x="3195686" y="206607"/>
            <a:ext cx="8908329" cy="6677317"/>
          </a:xfrm>
          <a:prstGeom prst="rect">
            <a:avLst/>
          </a:prstGeom>
        </p:spPr>
      </p:pic>
      <p:sp>
        <p:nvSpPr>
          <p:cNvPr id="3" name="Text Placeholder 2">
            <a:extLst>
              <a:ext uri="{FF2B5EF4-FFF2-40B4-BE49-F238E27FC236}">
                <a16:creationId xmlns:a16="http://schemas.microsoft.com/office/drawing/2014/main" id="{652C2061-3B92-4F8F-8E88-5DDE8B59237C}"/>
              </a:ext>
            </a:extLst>
          </p:cNvPr>
          <p:cNvSpPr>
            <a:spLocks noGrp="1"/>
          </p:cNvSpPr>
          <p:nvPr>
            <p:ph type="body" idx="1"/>
          </p:nvPr>
        </p:nvSpPr>
        <p:spPr>
          <a:xfrm>
            <a:off x="0" y="0"/>
            <a:ext cx="12104015" cy="10369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114300" indent="0">
              <a:buNone/>
            </a:pPr>
            <a:r>
              <a:rPr lang="en-US" dirty="0"/>
              <a:t>Is it time for a study looking at discontinuation of aspirin for secondary prevention in the elderly? </a:t>
            </a:r>
          </a:p>
          <a:p>
            <a:endParaRPr lang="en-US" dirty="0"/>
          </a:p>
        </p:txBody>
      </p:sp>
    </p:spTree>
    <p:extLst>
      <p:ext uri="{BB962C8B-B14F-4D97-AF65-F5344CB8AC3E}">
        <p14:creationId xmlns:p14="http://schemas.microsoft.com/office/powerpoint/2010/main" val="234529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492CC-02C5-4B53-B0BA-3DEE3885236D}"/>
              </a:ext>
            </a:extLst>
          </p:cNvPr>
          <p:cNvSpPr>
            <a:spLocks noGrp="1"/>
          </p:cNvSpPr>
          <p:nvPr>
            <p:ph type="title"/>
          </p:nvPr>
        </p:nvSpPr>
        <p:spPr/>
        <p:txBody>
          <a:bodyPr/>
          <a:lstStyle/>
          <a:p>
            <a:r>
              <a:rPr lang="en-US" dirty="0"/>
              <a:t>Aspirin Topics for the future	</a:t>
            </a:r>
          </a:p>
        </p:txBody>
      </p:sp>
      <p:sp>
        <p:nvSpPr>
          <p:cNvPr id="3" name="Text Placeholder 2">
            <a:extLst>
              <a:ext uri="{FF2B5EF4-FFF2-40B4-BE49-F238E27FC236}">
                <a16:creationId xmlns:a16="http://schemas.microsoft.com/office/drawing/2014/main" id="{05AE8877-1EE7-4F7A-B74D-96F489BB5ED4}"/>
              </a:ext>
            </a:extLst>
          </p:cNvPr>
          <p:cNvSpPr>
            <a:spLocks noGrp="1"/>
          </p:cNvSpPr>
          <p:nvPr>
            <p:ph type="body" idx="1"/>
          </p:nvPr>
        </p:nvSpPr>
        <p:spPr/>
        <p:txBody>
          <a:bodyPr>
            <a:normAutofit/>
          </a:bodyPr>
          <a:lstStyle/>
          <a:p>
            <a:pPr marL="114300" indent="0">
              <a:buNone/>
            </a:pPr>
            <a:r>
              <a:rPr lang="en-US" dirty="0"/>
              <a:t>Role of aspirin in </a:t>
            </a:r>
          </a:p>
          <a:p>
            <a:r>
              <a:rPr lang="en-US" dirty="0"/>
              <a:t>PVD</a:t>
            </a:r>
          </a:p>
          <a:p>
            <a:r>
              <a:rPr lang="en-US" dirty="0"/>
              <a:t>Primary/Secondary Prevention of Stroke</a:t>
            </a:r>
          </a:p>
          <a:p>
            <a:r>
              <a:rPr lang="en-US" dirty="0"/>
              <a:t>Atrial Fibrillation</a:t>
            </a:r>
          </a:p>
          <a:p>
            <a:pPr lvl="1"/>
            <a:r>
              <a:rPr lang="en-US" dirty="0"/>
              <a:t>Comparison of aspirin and DOACs</a:t>
            </a:r>
          </a:p>
          <a:p>
            <a:r>
              <a:rPr lang="en-US" dirty="0"/>
              <a:t>DVT prophylaxis</a:t>
            </a:r>
          </a:p>
          <a:p>
            <a:pPr lvl="1"/>
            <a:r>
              <a:rPr lang="en-US" dirty="0"/>
              <a:t>Post hip fracture</a:t>
            </a:r>
          </a:p>
          <a:p>
            <a:pPr lvl="1"/>
            <a:r>
              <a:rPr lang="en-US" dirty="0"/>
              <a:t>Comparison of aspirin and DOACs</a:t>
            </a:r>
          </a:p>
          <a:p>
            <a:pPr lvl="1"/>
            <a:endParaRPr lang="en-US" dirty="0"/>
          </a:p>
        </p:txBody>
      </p:sp>
    </p:spTree>
    <p:extLst>
      <p:ext uri="{BB962C8B-B14F-4D97-AF65-F5344CB8AC3E}">
        <p14:creationId xmlns:p14="http://schemas.microsoft.com/office/powerpoint/2010/main" val="267135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4721-F018-49CE-A573-77E0C12D0113}"/>
              </a:ext>
            </a:extLst>
          </p:cNvPr>
          <p:cNvSpPr>
            <a:spLocks noGrp="1"/>
          </p:cNvSpPr>
          <p:nvPr>
            <p:ph type="title"/>
          </p:nvPr>
        </p:nvSpPr>
        <p:spPr>
          <a:xfrm>
            <a:off x="409937" y="2425419"/>
            <a:ext cx="10515600" cy="1325563"/>
          </a:xfrm>
        </p:spPr>
        <p:txBody>
          <a:bodyPr>
            <a:normAutofit fontScale="90000"/>
          </a:bodyPr>
          <a:lstStyle/>
          <a:p>
            <a:pPr algn="ctr"/>
            <a:r>
              <a:rPr lang="en-US" dirty="0"/>
              <a:t>Thank you for listening</a:t>
            </a:r>
            <a:br>
              <a:rPr lang="en-US" dirty="0"/>
            </a:br>
            <a:br>
              <a:rPr lang="en-US" dirty="0"/>
            </a:br>
            <a:r>
              <a:rPr lang="en-US" dirty="0"/>
              <a:t>David Shepherd</a:t>
            </a:r>
          </a:p>
        </p:txBody>
      </p:sp>
    </p:spTree>
    <p:extLst>
      <p:ext uri="{BB962C8B-B14F-4D97-AF65-F5344CB8AC3E}">
        <p14:creationId xmlns:p14="http://schemas.microsoft.com/office/powerpoint/2010/main" val="194739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D902-EE79-4071-BC49-4586EE45EA8E}"/>
              </a:ext>
            </a:extLst>
          </p:cNvPr>
          <p:cNvSpPr>
            <a:spLocks noGrp="1"/>
          </p:cNvSpPr>
          <p:nvPr>
            <p:ph type="title"/>
          </p:nvPr>
        </p:nvSpPr>
        <p:spPr>
          <a:xfrm>
            <a:off x="671945" y="2103437"/>
            <a:ext cx="10515600" cy="1325563"/>
          </a:xfrm>
        </p:spPr>
        <p:txBody>
          <a:bodyPr/>
          <a:lstStyle/>
          <a:p>
            <a:pPr algn="ctr"/>
            <a:r>
              <a:rPr lang="en-US" dirty="0"/>
              <a:t>Aspirin Part II</a:t>
            </a:r>
          </a:p>
        </p:txBody>
      </p:sp>
    </p:spTree>
    <p:extLst>
      <p:ext uri="{BB962C8B-B14F-4D97-AF65-F5344CB8AC3E}">
        <p14:creationId xmlns:p14="http://schemas.microsoft.com/office/powerpoint/2010/main" val="24873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00F1F9-42E7-3619-BFDA-37DE361A2FCA}"/>
              </a:ext>
            </a:extLst>
          </p:cNvPr>
          <p:cNvSpPr>
            <a:spLocks noGrp="1"/>
          </p:cNvSpPr>
          <p:nvPr>
            <p:ph type="body" idx="1"/>
          </p:nvPr>
        </p:nvSpPr>
        <p:spPr>
          <a:xfrm>
            <a:off x="736600" y="560243"/>
            <a:ext cx="10515600" cy="6163830"/>
          </a:xfrm>
        </p:spPr>
        <p:txBody>
          <a:bodyPr>
            <a:normAutofit lnSpcReduction="10000"/>
          </a:bodyPr>
          <a:lstStyle/>
          <a:p>
            <a:r>
              <a:rPr lang="en-US" dirty="0"/>
              <a:t>Aspirin for ischemic stroke prevention</a:t>
            </a:r>
          </a:p>
          <a:p>
            <a:pPr lvl="1"/>
            <a:r>
              <a:rPr lang="en-US" dirty="0"/>
              <a:t>Primary prevention</a:t>
            </a:r>
          </a:p>
          <a:p>
            <a:pPr lvl="1"/>
            <a:r>
              <a:rPr lang="en-US" dirty="0"/>
              <a:t>Treatment of acute stroke</a:t>
            </a:r>
          </a:p>
          <a:p>
            <a:pPr lvl="1"/>
            <a:r>
              <a:rPr lang="en-US" dirty="0"/>
              <a:t>Secondary prevention</a:t>
            </a:r>
          </a:p>
          <a:p>
            <a:pPr lvl="1"/>
            <a:r>
              <a:rPr lang="en-US" dirty="0"/>
              <a:t>Stopping aspirin for stroke prevention</a:t>
            </a:r>
          </a:p>
          <a:p>
            <a:r>
              <a:rPr lang="en-US" dirty="0"/>
              <a:t>Aspirin for prevention of cardioembolic stroke in Afib</a:t>
            </a:r>
          </a:p>
          <a:p>
            <a:pPr lvl="1"/>
            <a:r>
              <a:rPr lang="en-US" dirty="0"/>
              <a:t>Does aspirin prevent cardioembolic stroke?</a:t>
            </a:r>
          </a:p>
          <a:p>
            <a:pPr lvl="1"/>
            <a:r>
              <a:rPr lang="en-US" dirty="0"/>
              <a:t>Bleeding risk</a:t>
            </a:r>
          </a:p>
          <a:p>
            <a:pPr lvl="2"/>
            <a:r>
              <a:rPr lang="en-US" dirty="0"/>
              <a:t>Aspirin vs warfarin</a:t>
            </a:r>
          </a:p>
          <a:p>
            <a:pPr lvl="2"/>
            <a:r>
              <a:rPr lang="en-US" dirty="0"/>
              <a:t>Warfarin vs DOACs</a:t>
            </a:r>
          </a:p>
          <a:p>
            <a:pPr lvl="2"/>
            <a:r>
              <a:rPr lang="en-US" dirty="0"/>
              <a:t>DOAC vs aspirin</a:t>
            </a:r>
          </a:p>
          <a:p>
            <a:r>
              <a:rPr lang="en-US" dirty="0"/>
              <a:t>Aspirin in PAD/PVD</a:t>
            </a:r>
          </a:p>
          <a:p>
            <a:pPr lvl="1"/>
            <a:r>
              <a:rPr lang="en-US" dirty="0"/>
              <a:t>Current recs</a:t>
            </a:r>
          </a:p>
          <a:p>
            <a:pPr lvl="1"/>
            <a:r>
              <a:rPr lang="en-US" dirty="0"/>
              <a:t>Newer data</a:t>
            </a:r>
          </a:p>
          <a:p>
            <a:r>
              <a:rPr lang="en-US" dirty="0"/>
              <a:t>Aspirin Scorecard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9619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0" y="183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Aspirin Mechanism</a:t>
            </a:r>
            <a:endParaRPr dirty="0"/>
          </a:p>
        </p:txBody>
      </p:sp>
      <p:sp>
        <p:nvSpPr>
          <p:cNvPr id="94" name="Google Shape;94;p15"/>
          <p:cNvSpPr txBox="1">
            <a:spLocks noGrp="1"/>
          </p:cNvSpPr>
          <p:nvPr>
            <p:ph type="body" idx="1"/>
          </p:nvPr>
        </p:nvSpPr>
        <p:spPr>
          <a:xfrm>
            <a:off x="556181" y="1442301"/>
            <a:ext cx="10797619" cy="4734524"/>
          </a:xfrm>
          <a:prstGeom prst="rect">
            <a:avLst/>
          </a:prstGeom>
        </p:spPr>
        <p:txBody>
          <a:bodyPr spcFirstLastPara="1" wrap="square" lIns="91425" tIns="45700" rIns="91425" bIns="45700" anchor="t" anchorCtr="0">
            <a:normAutofit fontScale="85000" lnSpcReduction="20000"/>
          </a:bodyPr>
          <a:lstStyle/>
          <a:p>
            <a:pPr marL="457200" lvl="0" indent="-342900" algn="l" rtl="0">
              <a:lnSpc>
                <a:spcPct val="110000"/>
              </a:lnSpc>
              <a:spcBef>
                <a:spcPts val="1000"/>
              </a:spcBef>
              <a:spcAft>
                <a:spcPts val="0"/>
              </a:spcAft>
              <a:buSzPts val="1800"/>
              <a:buChar char="•"/>
            </a:pPr>
            <a:r>
              <a:rPr lang="en-US" dirty="0"/>
              <a:t>Willow bark contains salicylates and was used for analgesia &gt; 3500 years ago by the Sumerians and Egyptians. </a:t>
            </a:r>
          </a:p>
          <a:p>
            <a:pPr marL="457200" lvl="0" indent="-342900" algn="l" rtl="0">
              <a:lnSpc>
                <a:spcPct val="110000"/>
              </a:lnSpc>
              <a:spcBef>
                <a:spcPts val="1000"/>
              </a:spcBef>
              <a:spcAft>
                <a:spcPts val="0"/>
              </a:spcAft>
              <a:buSzPts val="1800"/>
              <a:buChar char="•"/>
            </a:pPr>
            <a:r>
              <a:rPr lang="en-US" b="1" dirty="0"/>
              <a:t>Mechanism of action:  </a:t>
            </a:r>
            <a:endParaRPr b="1" dirty="0"/>
          </a:p>
          <a:p>
            <a:pPr marL="914400" lvl="1" indent="-342900" algn="l" rtl="0">
              <a:lnSpc>
                <a:spcPct val="110000"/>
              </a:lnSpc>
              <a:spcBef>
                <a:spcPts val="0"/>
              </a:spcBef>
              <a:spcAft>
                <a:spcPts val="0"/>
              </a:spcAft>
              <a:buSzPts val="1800"/>
              <a:buChar char="•"/>
            </a:pPr>
            <a:r>
              <a:rPr lang="en-US" b="1" dirty="0"/>
              <a:t>Irreversibly inhibits Cyclooxygenase (COX-1 and COX-2)</a:t>
            </a:r>
            <a:endParaRPr b="1" dirty="0"/>
          </a:p>
          <a:p>
            <a:pPr marL="914400" lvl="1" indent="-342900" algn="l" rtl="0">
              <a:lnSpc>
                <a:spcPct val="120000"/>
              </a:lnSpc>
              <a:spcBef>
                <a:spcPts val="0"/>
              </a:spcBef>
              <a:spcAft>
                <a:spcPts val="0"/>
              </a:spcAft>
              <a:buSzPts val="1800"/>
              <a:buChar char="•"/>
            </a:pPr>
            <a:r>
              <a:rPr lang="en-US" dirty="0"/>
              <a:t>COX-1 leads to production of prostaglandins	</a:t>
            </a:r>
            <a:endParaRPr dirty="0"/>
          </a:p>
          <a:p>
            <a:pPr marL="1371600" lvl="2" indent="-342900" algn="l" rtl="0">
              <a:lnSpc>
                <a:spcPct val="120000"/>
              </a:lnSpc>
              <a:spcBef>
                <a:spcPts val="0"/>
              </a:spcBef>
              <a:spcAft>
                <a:spcPts val="0"/>
              </a:spcAft>
              <a:buSzPts val="1800"/>
              <a:buChar char="•"/>
            </a:pPr>
            <a:r>
              <a:rPr lang="en-US" dirty="0"/>
              <a:t>protect gastric mucosa</a:t>
            </a:r>
            <a:endParaRPr dirty="0"/>
          </a:p>
          <a:p>
            <a:pPr marL="1371600" lvl="2" indent="-342900" algn="l" rtl="0">
              <a:lnSpc>
                <a:spcPct val="120000"/>
              </a:lnSpc>
              <a:spcBef>
                <a:spcPts val="0"/>
              </a:spcBef>
              <a:spcAft>
                <a:spcPts val="0"/>
              </a:spcAft>
              <a:buSzPts val="1800"/>
              <a:buChar char="•"/>
            </a:pPr>
            <a:r>
              <a:rPr lang="en-US" dirty="0"/>
              <a:t>maintain renal blood flow</a:t>
            </a:r>
            <a:endParaRPr dirty="0"/>
          </a:p>
          <a:p>
            <a:pPr marL="1371600" lvl="2" indent="-342900" algn="l" rtl="0">
              <a:lnSpc>
                <a:spcPct val="120000"/>
              </a:lnSpc>
              <a:spcBef>
                <a:spcPts val="0"/>
              </a:spcBef>
              <a:spcAft>
                <a:spcPts val="0"/>
              </a:spcAft>
              <a:buSzPts val="1800"/>
              <a:buChar char="•"/>
            </a:pPr>
            <a:r>
              <a:rPr lang="en-US" dirty="0"/>
              <a:t>regulate platelet activation and aggregation. </a:t>
            </a:r>
            <a:endParaRPr dirty="0"/>
          </a:p>
          <a:p>
            <a:pPr marL="914400" lvl="1" indent="-342900" algn="l" rtl="0">
              <a:lnSpc>
                <a:spcPct val="120000"/>
              </a:lnSpc>
              <a:spcBef>
                <a:spcPts val="0"/>
              </a:spcBef>
              <a:spcAft>
                <a:spcPts val="0"/>
              </a:spcAft>
              <a:buSzPts val="1800"/>
              <a:buChar char="•"/>
            </a:pPr>
            <a:r>
              <a:rPr lang="en-US" dirty="0"/>
              <a:t>COX-2 expression is induced by inflammation </a:t>
            </a:r>
            <a:endParaRPr dirty="0"/>
          </a:p>
          <a:p>
            <a:pPr marL="1371600" lvl="2" indent="-342900" algn="l" rtl="0">
              <a:lnSpc>
                <a:spcPct val="120000"/>
              </a:lnSpc>
              <a:spcBef>
                <a:spcPts val="0"/>
              </a:spcBef>
              <a:spcAft>
                <a:spcPts val="0"/>
              </a:spcAft>
              <a:buSzPts val="1800"/>
              <a:buChar char="•"/>
            </a:pPr>
            <a:r>
              <a:rPr lang="en-US" dirty="0"/>
              <a:t>promotes the inflammatory response. </a:t>
            </a:r>
            <a:endParaRPr dirty="0"/>
          </a:p>
          <a:p>
            <a:pPr lvl="1">
              <a:lnSpc>
                <a:spcPct val="120000"/>
              </a:lnSpc>
              <a:spcBef>
                <a:spcPts val="0"/>
              </a:spcBef>
            </a:pPr>
            <a:r>
              <a:rPr lang="en-US" b="1" dirty="0"/>
              <a:t>Blocking COX-1 and/or COX-2 leads to reduced production of prostaglandins and thromboxane</a:t>
            </a:r>
            <a:endParaRPr b="1" dirty="0"/>
          </a:p>
          <a:p>
            <a:pPr marL="1371600" lvl="2" indent="-342900" algn="l" rtl="0">
              <a:lnSpc>
                <a:spcPct val="120000"/>
              </a:lnSpc>
              <a:spcBef>
                <a:spcPts val="0"/>
              </a:spcBef>
              <a:spcAft>
                <a:spcPts val="0"/>
              </a:spcAft>
              <a:buSzPts val="1800"/>
              <a:buChar char="•"/>
            </a:pPr>
            <a:r>
              <a:rPr lang="en-US" dirty="0"/>
              <a:t>Reduced inflammation</a:t>
            </a:r>
            <a:endParaRPr dirty="0"/>
          </a:p>
          <a:p>
            <a:pPr marL="1371600" lvl="2" indent="-342900" algn="l" rtl="0">
              <a:lnSpc>
                <a:spcPct val="120000"/>
              </a:lnSpc>
              <a:spcBef>
                <a:spcPts val="0"/>
              </a:spcBef>
              <a:spcAft>
                <a:spcPts val="0"/>
              </a:spcAft>
              <a:buSzPts val="1800"/>
              <a:buChar char="•"/>
            </a:pPr>
            <a:r>
              <a:rPr lang="en-US" dirty="0"/>
              <a:t>Inhibition of platelet aggregation</a:t>
            </a:r>
            <a:endParaRPr dirty="0"/>
          </a:p>
          <a:p>
            <a:pPr marL="914400" lvl="1" indent="-342900" algn="l" rtl="0">
              <a:spcBef>
                <a:spcPts val="0"/>
              </a:spcBef>
              <a:spcAft>
                <a:spcPts val="0"/>
              </a:spcAft>
              <a:buSzPts val="1800"/>
              <a:buChar char="•"/>
            </a:pPr>
            <a:endParaRPr dirty="0"/>
          </a:p>
        </p:txBody>
      </p:sp>
      <p:sp>
        <p:nvSpPr>
          <p:cNvPr id="95" name="Google Shape;95;p15"/>
          <p:cNvSpPr txBox="1"/>
          <p:nvPr/>
        </p:nvSpPr>
        <p:spPr>
          <a:xfrm>
            <a:off x="9192000" y="65040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u="sng">
                <a:solidFill>
                  <a:schemeClr val="hlink"/>
                </a:solidFill>
                <a:hlinkClick r:id="rId3"/>
              </a:rPr>
              <a:t>Aspirin | Circulation (ahajournals.org)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2857FF-14F9-8514-78A8-9ADFA530F893}"/>
              </a:ext>
            </a:extLst>
          </p:cNvPr>
          <p:cNvSpPr>
            <a:spLocks noGrp="1"/>
          </p:cNvSpPr>
          <p:nvPr>
            <p:ph type="body" idx="1"/>
          </p:nvPr>
        </p:nvSpPr>
        <p:spPr>
          <a:xfrm>
            <a:off x="2928521" y="2606860"/>
            <a:ext cx="6334957" cy="1840853"/>
          </a:xfrm>
        </p:spPr>
        <p:txBody>
          <a:bodyPr>
            <a:normAutofit/>
          </a:bodyPr>
          <a:lstStyle/>
          <a:p>
            <a:pPr marL="114300" indent="0" algn="ctr">
              <a:buNone/>
            </a:pPr>
            <a:r>
              <a:rPr lang="en-US" sz="5400" dirty="0">
                <a:latin typeface="Times New Roman" panose="02020603050405020304" pitchFamily="18" charset="0"/>
                <a:cs typeface="Times New Roman" panose="02020603050405020304" pitchFamily="18" charset="0"/>
              </a:rPr>
              <a:t>Aspirin for Stroke Prevention</a:t>
            </a:r>
          </a:p>
        </p:txBody>
      </p:sp>
    </p:spTree>
    <p:extLst>
      <p:ext uri="{BB962C8B-B14F-4D97-AF65-F5344CB8AC3E}">
        <p14:creationId xmlns:p14="http://schemas.microsoft.com/office/powerpoint/2010/main" val="228629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B9E2-4BC1-9BDD-D4C6-86BA2AB446E8}"/>
              </a:ext>
            </a:extLst>
          </p:cNvPr>
          <p:cNvSpPr>
            <a:spLocks noGrp="1"/>
          </p:cNvSpPr>
          <p:nvPr>
            <p:ph type="title"/>
          </p:nvPr>
        </p:nvSpPr>
        <p:spPr>
          <a:xfrm>
            <a:off x="0" y="41960"/>
            <a:ext cx="10515600" cy="1325563"/>
          </a:xfrm>
        </p:spPr>
        <p:txBody>
          <a:bodyPr/>
          <a:lstStyle/>
          <a:p>
            <a:r>
              <a:rPr lang="en-US" dirty="0"/>
              <a:t>Aspirin: Primary Prevention of Stroke	</a:t>
            </a:r>
          </a:p>
        </p:txBody>
      </p:sp>
      <p:sp>
        <p:nvSpPr>
          <p:cNvPr id="3" name="Content Placeholder 2">
            <a:extLst>
              <a:ext uri="{FF2B5EF4-FFF2-40B4-BE49-F238E27FC236}">
                <a16:creationId xmlns:a16="http://schemas.microsoft.com/office/drawing/2014/main" id="{62A5789A-DDB6-3F19-C34C-1805D539165C}"/>
              </a:ext>
            </a:extLst>
          </p:cNvPr>
          <p:cNvSpPr>
            <a:spLocks noGrp="1"/>
          </p:cNvSpPr>
          <p:nvPr>
            <p:ph idx="1"/>
          </p:nvPr>
        </p:nvSpPr>
        <p:spPr>
          <a:xfrm>
            <a:off x="838200" y="1502459"/>
            <a:ext cx="10515600" cy="4351338"/>
          </a:xfrm>
        </p:spPr>
        <p:txBody>
          <a:bodyPr>
            <a:normAutofit/>
          </a:bodyPr>
          <a:lstStyle/>
          <a:p>
            <a:r>
              <a:rPr lang="en-US" dirty="0"/>
              <a:t>ASPREE and ARRIVE</a:t>
            </a:r>
          </a:p>
          <a:p>
            <a:pPr lvl="1"/>
            <a:r>
              <a:rPr lang="en-US" b="1" dirty="0">
                <a:solidFill>
                  <a:srgbClr val="232323"/>
                </a:solidFill>
                <a:latin typeface="Helvetica" panose="020B0604020202020204" pitchFamily="34" charset="0"/>
                <a:ea typeface="Calibri" panose="020F0502020204030204" pitchFamily="34" charset="0"/>
                <a:cs typeface="Times New Roman" panose="02020603050405020304" pitchFamily="18" charset="0"/>
              </a:rPr>
              <a:t>Aspirin did not lower CVD events</a:t>
            </a:r>
          </a:p>
          <a:p>
            <a:pPr lvl="1"/>
            <a:r>
              <a:rPr lang="en-US" sz="24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Did not prolong disability free survival</a:t>
            </a:r>
          </a:p>
          <a:p>
            <a:pPr lvl="1"/>
            <a:r>
              <a:rPr lang="en-US" sz="24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Raised risk of major hemorrhage</a:t>
            </a:r>
          </a:p>
          <a:p>
            <a:pPr lvl="1"/>
            <a:r>
              <a:rPr lang="en-US" sz="24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Raised risk of mortality (primarily related to cancer)</a:t>
            </a:r>
          </a:p>
          <a:p>
            <a:pPr marL="457200" lvl="1" indent="0">
              <a:buNone/>
            </a:pPr>
            <a:endParaRPr lang="en-US" dirty="0"/>
          </a:p>
          <a:p>
            <a:r>
              <a:rPr lang="en-US" dirty="0"/>
              <a:t>USPSTF</a:t>
            </a:r>
          </a:p>
          <a:p>
            <a:pPr lvl="1"/>
            <a:r>
              <a:rPr lang="en-US" dirty="0"/>
              <a:t>Against aspirin for primary prevention in those &gt; 60</a:t>
            </a:r>
          </a:p>
          <a:p>
            <a:pPr lvl="1"/>
            <a:r>
              <a:rPr lang="en-US" dirty="0"/>
              <a:t>Small benefit in those 40-59 y/o with 10% 10-year CVD risk</a:t>
            </a:r>
          </a:p>
        </p:txBody>
      </p:sp>
      <p:sp>
        <p:nvSpPr>
          <p:cNvPr id="5" name="TextBox 4">
            <a:extLst>
              <a:ext uri="{FF2B5EF4-FFF2-40B4-BE49-F238E27FC236}">
                <a16:creationId xmlns:a16="http://schemas.microsoft.com/office/drawing/2014/main" id="{FB890183-DD18-A22E-497C-5A96FD9B83BB}"/>
              </a:ext>
            </a:extLst>
          </p:cNvPr>
          <p:cNvSpPr txBox="1"/>
          <p:nvPr/>
        </p:nvSpPr>
        <p:spPr>
          <a:xfrm>
            <a:off x="112734" y="5988734"/>
            <a:ext cx="12192000" cy="646331"/>
          </a:xfrm>
          <a:prstGeom prst="rect">
            <a:avLst/>
          </a:prstGeom>
          <a:noFill/>
        </p:spPr>
        <p:txBody>
          <a:bodyPr wrap="square">
            <a:spAutoFit/>
          </a:bodyPr>
          <a:lstStyle/>
          <a:p>
            <a:r>
              <a:rPr lang="en-US" dirty="0">
                <a:hlinkClick r:id="rId2"/>
              </a:rPr>
              <a:t>Aspirin Use to Prevent Cardiovascular Disease: US Preventive Services Task Force Recommendation Statement | Cardiology | JAMA | JAMA Network</a:t>
            </a:r>
            <a:endParaRPr lang="en-US" dirty="0"/>
          </a:p>
        </p:txBody>
      </p:sp>
    </p:spTree>
    <p:extLst>
      <p:ext uri="{BB962C8B-B14F-4D97-AF65-F5344CB8AC3E}">
        <p14:creationId xmlns:p14="http://schemas.microsoft.com/office/powerpoint/2010/main" val="3361001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47B3-64C8-013D-2C60-EA0ED1D90450}"/>
              </a:ext>
            </a:extLst>
          </p:cNvPr>
          <p:cNvSpPr>
            <a:spLocks noGrp="1"/>
          </p:cNvSpPr>
          <p:nvPr>
            <p:ph type="title"/>
          </p:nvPr>
        </p:nvSpPr>
        <p:spPr>
          <a:xfrm>
            <a:off x="0" y="0"/>
            <a:ext cx="10515600" cy="1325563"/>
          </a:xfrm>
        </p:spPr>
        <p:txBody>
          <a:bodyPr/>
          <a:lstStyle/>
          <a:p>
            <a:r>
              <a:rPr lang="en-US" dirty="0"/>
              <a:t>Aspirin Tx of Acute Ischemic Stroke 	</a:t>
            </a:r>
          </a:p>
        </p:txBody>
      </p:sp>
      <p:sp>
        <p:nvSpPr>
          <p:cNvPr id="3" name="Text Placeholder 2">
            <a:extLst>
              <a:ext uri="{FF2B5EF4-FFF2-40B4-BE49-F238E27FC236}">
                <a16:creationId xmlns:a16="http://schemas.microsoft.com/office/drawing/2014/main" id="{1E333A09-835A-F43D-0BE6-0B31749D65BD}"/>
              </a:ext>
            </a:extLst>
          </p:cNvPr>
          <p:cNvSpPr>
            <a:spLocks noGrp="1"/>
          </p:cNvSpPr>
          <p:nvPr>
            <p:ph type="body" idx="1"/>
          </p:nvPr>
        </p:nvSpPr>
        <p:spPr>
          <a:xfrm>
            <a:off x="838199" y="1487069"/>
            <a:ext cx="11013489" cy="4842991"/>
          </a:xfrm>
        </p:spPr>
        <p:txBody>
          <a:bodyPr>
            <a:normAutofit/>
          </a:bodyPr>
          <a:lstStyle/>
          <a:p>
            <a:r>
              <a:rPr lang="en-US" dirty="0">
                <a:latin typeface="Times New Roman" panose="02020603050405020304" pitchFamily="18" charset="0"/>
                <a:cs typeface="Times New Roman" panose="02020603050405020304" pitchFamily="18" charset="0"/>
              </a:rPr>
              <a:t>Risk of recurrence is high in the hours and days after stroke</a:t>
            </a:r>
          </a:p>
          <a:p>
            <a:r>
              <a:rPr lang="en-US" dirty="0">
                <a:latin typeface="Times New Roman" panose="02020603050405020304" pitchFamily="18" charset="0"/>
                <a:cs typeface="Times New Roman" panose="02020603050405020304" pitchFamily="18" charset="0"/>
              </a:rPr>
              <a:t>Recurrence in this time is associated with high fatality</a:t>
            </a:r>
          </a:p>
          <a:p>
            <a:r>
              <a:rPr lang="en-US" b="1" dirty="0">
                <a:latin typeface="Times New Roman" panose="02020603050405020304" pitchFamily="18" charset="0"/>
                <a:cs typeface="Times New Roman" panose="02020603050405020304" pitchFamily="18" charset="0"/>
              </a:rPr>
              <a:t>Aspirin within 48 hours is beneficial</a:t>
            </a:r>
          </a:p>
          <a:p>
            <a:pPr lvl="1"/>
            <a:r>
              <a:rPr lang="en-US" dirty="0">
                <a:latin typeface="Times New Roman" panose="02020603050405020304" pitchFamily="18" charset="0"/>
                <a:cs typeface="Times New Roman" panose="02020603050405020304" pitchFamily="18" charset="0"/>
              </a:rPr>
              <a:t>Fewer recurrent ischemic strokes </a:t>
            </a:r>
          </a:p>
          <a:p>
            <a:pPr lvl="1"/>
            <a:r>
              <a:rPr lang="en-US" dirty="0">
                <a:latin typeface="Times New Roman" panose="02020603050405020304" pitchFamily="18" charset="0"/>
                <a:cs typeface="Times New Roman" panose="02020603050405020304" pitchFamily="18" charset="0"/>
              </a:rPr>
              <a:t>More hemorrhagic transformation?</a:t>
            </a:r>
          </a:p>
          <a:p>
            <a:r>
              <a:rPr lang="en-US" dirty="0">
                <a:latin typeface="Times New Roman" panose="02020603050405020304" pitchFamily="18" charset="0"/>
                <a:cs typeface="Times New Roman" panose="02020603050405020304" pitchFamily="18" charset="0"/>
                <a:hlinkClick r:id="rId2"/>
              </a:rPr>
              <a:t>International Stroke Trial 1997</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10 deaths or recurrent strokes avoided per 1000</a:t>
            </a:r>
          </a:p>
          <a:p>
            <a:r>
              <a:rPr lang="en-US" dirty="0">
                <a:latin typeface="Times New Roman" panose="02020603050405020304" pitchFamily="18" charset="0"/>
                <a:cs typeface="Times New Roman" panose="02020603050405020304" pitchFamily="18" charset="0"/>
                <a:hlinkClick r:id="rId3"/>
              </a:rPr>
              <a:t>Chinese Acute Stroke Trial </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14% reduction in mortality</a:t>
            </a:r>
          </a:p>
        </p:txBody>
      </p:sp>
      <p:sp>
        <p:nvSpPr>
          <p:cNvPr id="9" name="TextBox 8">
            <a:extLst>
              <a:ext uri="{FF2B5EF4-FFF2-40B4-BE49-F238E27FC236}">
                <a16:creationId xmlns:a16="http://schemas.microsoft.com/office/drawing/2014/main" id="{6FF71924-0D07-FB03-CBF8-87ECAD801752}"/>
              </a:ext>
            </a:extLst>
          </p:cNvPr>
          <p:cNvSpPr txBox="1"/>
          <p:nvPr/>
        </p:nvSpPr>
        <p:spPr>
          <a:xfrm>
            <a:off x="170894" y="6330060"/>
            <a:ext cx="8866573" cy="307777"/>
          </a:xfrm>
          <a:prstGeom prst="rect">
            <a:avLst/>
          </a:prstGeom>
          <a:noFill/>
        </p:spPr>
        <p:txBody>
          <a:bodyPr wrap="square">
            <a:spAutoFit/>
          </a:bodyPr>
          <a:lstStyle/>
          <a:p>
            <a:r>
              <a:rPr lang="en-US" dirty="0">
                <a:hlinkClick r:id="rId4"/>
              </a:rPr>
              <a:t>Antiplatelet Therapy After </a:t>
            </a:r>
            <a:r>
              <a:rPr lang="en-US" dirty="0" err="1">
                <a:hlinkClick r:id="rId4"/>
              </a:rPr>
              <a:t>Noncardioembolic</a:t>
            </a:r>
            <a:r>
              <a:rPr lang="en-US" dirty="0">
                <a:hlinkClick r:id="rId4"/>
              </a:rPr>
              <a:t> Stroke | Stroke (ahajournals.org)</a:t>
            </a:r>
            <a:endParaRPr lang="en-US" dirty="0"/>
          </a:p>
        </p:txBody>
      </p:sp>
      <p:sp>
        <p:nvSpPr>
          <p:cNvPr id="11" name="TextBox 10">
            <a:extLst>
              <a:ext uri="{FF2B5EF4-FFF2-40B4-BE49-F238E27FC236}">
                <a16:creationId xmlns:a16="http://schemas.microsoft.com/office/drawing/2014/main" id="{C516B71C-4FA4-6B03-3C1B-EB8283C3B41C}"/>
              </a:ext>
            </a:extLst>
          </p:cNvPr>
          <p:cNvSpPr txBox="1"/>
          <p:nvPr/>
        </p:nvSpPr>
        <p:spPr>
          <a:xfrm>
            <a:off x="170894" y="6550223"/>
            <a:ext cx="8990859" cy="307777"/>
          </a:xfrm>
          <a:prstGeom prst="rect">
            <a:avLst/>
          </a:prstGeom>
          <a:noFill/>
        </p:spPr>
        <p:txBody>
          <a:bodyPr wrap="square">
            <a:spAutoFit/>
          </a:bodyPr>
          <a:lstStyle/>
          <a:p>
            <a:r>
              <a:rPr lang="en-US" dirty="0">
                <a:hlinkClick r:id="rId5"/>
              </a:rPr>
              <a:t>Cumulative meta-analysis of aspirin efficacy after cerebral </a:t>
            </a:r>
            <a:r>
              <a:rPr lang="en-US" dirty="0" err="1">
                <a:hlinkClick r:id="rId5"/>
              </a:rPr>
              <a:t>ischaemia</a:t>
            </a:r>
            <a:r>
              <a:rPr lang="en-US" dirty="0">
                <a:hlinkClick r:id="rId5"/>
              </a:rPr>
              <a:t> of arterial origin - PMC (nih.gov)</a:t>
            </a:r>
            <a:endParaRPr lang="en-US" dirty="0"/>
          </a:p>
        </p:txBody>
      </p:sp>
    </p:spTree>
    <p:extLst>
      <p:ext uri="{BB962C8B-B14F-4D97-AF65-F5344CB8AC3E}">
        <p14:creationId xmlns:p14="http://schemas.microsoft.com/office/powerpoint/2010/main" val="2086137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FC306EB-11E9-4BC2-9059-DEF1FEC2334C}"/>
              </a:ext>
            </a:extLst>
          </p:cNvPr>
          <p:cNvPicPr>
            <a:picLocks noChangeAspect="1"/>
          </p:cNvPicPr>
          <p:nvPr/>
        </p:nvPicPr>
        <p:blipFill rotWithShape="1">
          <a:blip r:embed="rId2"/>
          <a:srcRect t="60518"/>
          <a:stretch/>
        </p:blipFill>
        <p:spPr>
          <a:xfrm>
            <a:off x="9461500" y="4327901"/>
            <a:ext cx="2730500" cy="2557272"/>
          </a:xfrm>
          <a:prstGeom prst="rect">
            <a:avLst/>
          </a:prstGeom>
        </p:spPr>
      </p:pic>
      <p:pic>
        <p:nvPicPr>
          <p:cNvPr id="3" name="Picture 2">
            <a:extLst>
              <a:ext uri="{FF2B5EF4-FFF2-40B4-BE49-F238E27FC236}">
                <a16:creationId xmlns:a16="http://schemas.microsoft.com/office/drawing/2014/main" id="{4E549208-C23F-46D4-903F-9EF35EF499A2}"/>
              </a:ext>
            </a:extLst>
          </p:cNvPr>
          <p:cNvPicPr>
            <a:picLocks noChangeAspect="1"/>
          </p:cNvPicPr>
          <p:nvPr/>
        </p:nvPicPr>
        <p:blipFill rotWithShape="1">
          <a:blip r:embed="rId2"/>
          <a:srcRect b="40518"/>
          <a:stretch/>
        </p:blipFill>
        <p:spPr>
          <a:xfrm>
            <a:off x="1702354" y="0"/>
            <a:ext cx="6873475" cy="6885173"/>
          </a:xfrm>
          <a:prstGeom prst="rect">
            <a:avLst/>
          </a:prstGeom>
        </p:spPr>
      </p:pic>
      <p:sp>
        <p:nvSpPr>
          <p:cNvPr id="4" name="Oval 3">
            <a:extLst>
              <a:ext uri="{FF2B5EF4-FFF2-40B4-BE49-F238E27FC236}">
                <a16:creationId xmlns:a16="http://schemas.microsoft.com/office/drawing/2014/main" id="{0B808596-AE59-42B2-9E89-6539A9AE5D47}"/>
              </a:ext>
            </a:extLst>
          </p:cNvPr>
          <p:cNvSpPr/>
          <p:nvPr/>
        </p:nvSpPr>
        <p:spPr>
          <a:xfrm>
            <a:off x="3752509" y="4726656"/>
            <a:ext cx="3214540" cy="11284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7E1FB7D-9423-E7F2-9CC0-122889A3BCA0}"/>
              </a:ext>
            </a:extLst>
          </p:cNvPr>
          <p:cNvPicPr>
            <a:picLocks noChangeAspect="1"/>
          </p:cNvPicPr>
          <p:nvPr/>
        </p:nvPicPr>
        <p:blipFill>
          <a:blip r:embed="rId3"/>
          <a:stretch>
            <a:fillRect/>
          </a:stretch>
        </p:blipFill>
        <p:spPr>
          <a:xfrm>
            <a:off x="9570128" y="2048245"/>
            <a:ext cx="2369601" cy="1760275"/>
          </a:xfrm>
          <a:prstGeom prst="rect">
            <a:avLst/>
          </a:prstGeom>
        </p:spPr>
      </p:pic>
      <p:sp>
        <p:nvSpPr>
          <p:cNvPr id="7" name="TextBox 6">
            <a:extLst>
              <a:ext uri="{FF2B5EF4-FFF2-40B4-BE49-F238E27FC236}">
                <a16:creationId xmlns:a16="http://schemas.microsoft.com/office/drawing/2014/main" id="{56E18FA0-23B9-272F-8DF1-63D1299C32EA}"/>
              </a:ext>
            </a:extLst>
          </p:cNvPr>
          <p:cNvSpPr txBox="1"/>
          <p:nvPr/>
        </p:nvSpPr>
        <p:spPr>
          <a:xfrm>
            <a:off x="9570128" y="1829245"/>
            <a:ext cx="734496" cy="307777"/>
          </a:xfrm>
          <a:prstGeom prst="rect">
            <a:avLst/>
          </a:prstGeom>
          <a:noFill/>
        </p:spPr>
        <p:txBody>
          <a:bodyPr wrap="none" rtlCol="0">
            <a:spAutoFit/>
          </a:bodyPr>
          <a:lstStyle/>
          <a:p>
            <a:r>
              <a:rPr lang="en-US" dirty="0"/>
              <a:t>NIHSS</a:t>
            </a:r>
          </a:p>
        </p:txBody>
      </p:sp>
    </p:spTree>
    <p:extLst>
      <p:ext uri="{BB962C8B-B14F-4D97-AF65-F5344CB8AC3E}">
        <p14:creationId xmlns:p14="http://schemas.microsoft.com/office/powerpoint/2010/main" val="2538794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Aspirin: Secondary Prevention</a:t>
            </a:r>
            <a:endParaRPr dirty="0"/>
          </a:p>
        </p:txBody>
      </p:sp>
      <p:sp>
        <p:nvSpPr>
          <p:cNvPr id="140" name="Google Shape;140;p22"/>
          <p:cNvSpPr txBox="1">
            <a:spLocks noGrp="1"/>
          </p:cNvSpPr>
          <p:nvPr>
            <p:ph type="body" idx="1"/>
          </p:nvPr>
        </p:nvSpPr>
        <p:spPr>
          <a:xfrm>
            <a:off x="776056" y="1541540"/>
            <a:ext cx="10898080" cy="56671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dirty="0">
                <a:latin typeface="Times New Roman" panose="02020603050405020304" pitchFamily="18" charset="0"/>
                <a:cs typeface="Times New Roman" panose="02020603050405020304" pitchFamily="18" charset="0"/>
                <a:hlinkClick r:id="rId3"/>
              </a:rPr>
              <a:t>Effects of aspirin on risk and severity of early recurrent stroke after transient </a:t>
            </a:r>
            <a:r>
              <a:rPr lang="en-US" dirty="0" err="1">
                <a:latin typeface="Times New Roman" panose="02020603050405020304" pitchFamily="18" charset="0"/>
                <a:cs typeface="Times New Roman" panose="02020603050405020304" pitchFamily="18" charset="0"/>
                <a:hlinkClick r:id="rId3"/>
              </a:rPr>
              <a:t>ischaemic</a:t>
            </a:r>
            <a:r>
              <a:rPr lang="en-US" dirty="0">
                <a:latin typeface="Times New Roman" panose="02020603050405020304" pitchFamily="18" charset="0"/>
                <a:cs typeface="Times New Roman" panose="02020603050405020304" pitchFamily="18" charset="0"/>
                <a:hlinkClick r:id="rId3"/>
              </a:rPr>
              <a:t> attack and </a:t>
            </a:r>
            <a:r>
              <a:rPr lang="en-US" dirty="0" err="1">
                <a:latin typeface="Times New Roman" panose="02020603050405020304" pitchFamily="18" charset="0"/>
                <a:cs typeface="Times New Roman" panose="02020603050405020304" pitchFamily="18" charset="0"/>
                <a:hlinkClick r:id="rId3"/>
              </a:rPr>
              <a:t>ischaemic</a:t>
            </a:r>
            <a:r>
              <a:rPr lang="en-US" dirty="0">
                <a:latin typeface="Times New Roman" panose="02020603050405020304" pitchFamily="18" charset="0"/>
                <a:cs typeface="Times New Roman" panose="02020603050405020304" pitchFamily="18" charset="0"/>
                <a:hlinkClick r:id="rId3"/>
              </a:rPr>
              <a:t> stroke: time-course analysis of </a:t>
            </a:r>
            <a:r>
              <a:rPr lang="en-US" dirty="0" err="1">
                <a:latin typeface="Times New Roman" panose="02020603050405020304" pitchFamily="18" charset="0"/>
                <a:cs typeface="Times New Roman" panose="02020603050405020304" pitchFamily="18" charset="0"/>
                <a:hlinkClick r:id="rId3"/>
              </a:rPr>
              <a:t>randomised</a:t>
            </a:r>
            <a:r>
              <a:rPr lang="en-US" dirty="0">
                <a:latin typeface="Times New Roman" panose="02020603050405020304" pitchFamily="18" charset="0"/>
                <a:cs typeface="Times New Roman" panose="02020603050405020304" pitchFamily="18" charset="0"/>
                <a:hlinkClick r:id="rId3"/>
              </a:rPr>
              <a:t> trials - The Lancet</a:t>
            </a:r>
            <a:r>
              <a:rPr lang="en-US" dirty="0">
                <a:latin typeface="Times New Roman" panose="02020603050405020304" pitchFamily="18" charset="0"/>
                <a:cs typeface="Times New Roman" panose="02020603050405020304" pitchFamily="18" charset="0"/>
              </a:rPr>
              <a:t> 2016</a:t>
            </a:r>
          </a:p>
          <a:p>
            <a:pPr lvl="1" indent="-457200">
              <a:lnSpc>
                <a:spcPct val="100000"/>
              </a:lnSpc>
              <a:spcBef>
                <a:spcPts val="0"/>
              </a:spcBef>
              <a:buSzPts val="2800"/>
            </a:pPr>
            <a:r>
              <a:rPr lang="en-US" dirty="0">
                <a:latin typeface="Times New Roman" panose="02020603050405020304" pitchFamily="18" charset="0"/>
                <a:cs typeface="Times New Roman" panose="02020603050405020304" pitchFamily="18" charset="0"/>
              </a:rPr>
              <a:t>Meta-analysis, 12 trials, randomized trials of aspirin vs control in secondary prevention after TIA or ischemic stroke. N=15,778</a:t>
            </a:r>
          </a:p>
          <a:p>
            <a:pPr marL="228600" indent="-228600">
              <a:lnSpc>
                <a:spcPct val="100000"/>
              </a:lnSpc>
              <a:spcBef>
                <a:spcPts val="500"/>
              </a:spcBef>
              <a:buSzPts val="2400"/>
            </a:pPr>
            <a:r>
              <a:rPr lang="en-US" dirty="0">
                <a:latin typeface="Times New Roman" panose="02020603050405020304" pitchFamily="18" charset="0"/>
                <a:cs typeface="Times New Roman" panose="02020603050405020304" pitchFamily="18" charset="0"/>
              </a:rPr>
              <a:t>Aspirin reduced risk of disabling or fatal stroke by 80%</a:t>
            </a:r>
          </a:p>
          <a:p>
            <a:pPr marL="685800" lvl="1" indent="-228600">
              <a:lnSpc>
                <a:spcPct val="100000"/>
              </a:lnSpc>
              <a:buSzPts val="2400"/>
            </a:pPr>
            <a:r>
              <a:rPr lang="en-US" dirty="0">
                <a:latin typeface="Times New Roman" panose="02020603050405020304" pitchFamily="18" charset="0"/>
                <a:cs typeface="Times New Roman" panose="02020603050405020304" pitchFamily="18" charset="0"/>
              </a:rPr>
              <a:t>Most benefit in the 2 weeks following stroke</a:t>
            </a:r>
          </a:p>
          <a:p>
            <a:pPr marL="228600" indent="-228600">
              <a:lnSpc>
                <a:spcPct val="100000"/>
              </a:lnSpc>
              <a:spcBef>
                <a:spcPts val="500"/>
              </a:spcBef>
              <a:buSzPts val="2400"/>
            </a:pPr>
            <a:r>
              <a:rPr lang="en-US" dirty="0">
                <a:latin typeface="Times New Roman" panose="02020603050405020304" pitchFamily="18" charset="0"/>
                <a:cs typeface="Times New Roman" panose="02020603050405020304" pitchFamily="18" charset="0"/>
              </a:rPr>
              <a:t>Aspirin reduced recurrence by 60% at 6 weeks after stroke</a:t>
            </a:r>
          </a:p>
          <a:p>
            <a:pPr marL="228600" indent="-228600">
              <a:lnSpc>
                <a:spcPct val="100000"/>
              </a:lnSpc>
              <a:spcBef>
                <a:spcPts val="500"/>
              </a:spcBef>
              <a:buSzPts val="2400"/>
            </a:pPr>
            <a:r>
              <a:rPr lang="en-US" dirty="0">
                <a:latin typeface="Times New Roman" panose="02020603050405020304" pitchFamily="18" charset="0"/>
                <a:cs typeface="Times New Roman" panose="02020603050405020304" pitchFamily="18" charset="0"/>
              </a:rPr>
              <a:t>No reduction in risk after 12 weeks in aspirin group</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430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Aspirin: Secondary Prevention </a:t>
            </a:r>
            <a:endParaRPr dirty="0"/>
          </a:p>
        </p:txBody>
      </p:sp>
      <p:sp>
        <p:nvSpPr>
          <p:cNvPr id="140" name="Google Shape;140;p22"/>
          <p:cNvSpPr txBox="1">
            <a:spLocks noGrp="1"/>
          </p:cNvSpPr>
          <p:nvPr>
            <p:ph type="body" idx="1"/>
          </p:nvPr>
        </p:nvSpPr>
        <p:spPr>
          <a:xfrm>
            <a:off x="705034" y="1517848"/>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chemeClr val="dk1"/>
              </a:buClr>
              <a:buSzPts val="2800"/>
              <a:buChar char="•"/>
            </a:pPr>
            <a:r>
              <a:rPr lang="en-US" dirty="0">
                <a:latin typeface="Times New Roman" panose="02020603050405020304" pitchFamily="18" charset="0"/>
                <a:cs typeface="Times New Roman" panose="02020603050405020304" pitchFamily="18" charset="0"/>
              </a:rPr>
              <a:t>Have we overestimated the importance of aspirin in long term secondary prevention? </a:t>
            </a:r>
          </a:p>
          <a:p>
            <a:pPr marL="0" lvl="0" indent="0" algn="l" rtl="0">
              <a:lnSpc>
                <a:spcPct val="100000"/>
              </a:lnSpc>
              <a:spcBef>
                <a:spcPts val="0"/>
              </a:spcBef>
              <a:spcAft>
                <a:spcPts val="0"/>
              </a:spcAft>
              <a:buClr>
                <a:schemeClr val="dk1"/>
              </a:buClr>
              <a:buSzPts val="2800"/>
              <a:buNone/>
            </a:pPr>
            <a:endParaRPr lang="en-US" dirty="0">
              <a:latin typeface="Times New Roman" panose="02020603050405020304" pitchFamily="18" charset="0"/>
              <a:cs typeface="Times New Roman" panose="02020603050405020304" pitchFamily="18" charset="0"/>
            </a:endParaRPr>
          </a:p>
          <a:p>
            <a:pPr marL="228600" lvl="0" indent="-228600" algn="l" rtl="0">
              <a:lnSpc>
                <a:spcPct val="100000"/>
              </a:lnSpc>
              <a:spcBef>
                <a:spcPts val="0"/>
              </a:spcBef>
              <a:spcAft>
                <a:spcPts val="0"/>
              </a:spcAft>
              <a:buClr>
                <a:schemeClr val="dk1"/>
              </a:buClr>
              <a:buSzPts val="2800"/>
              <a:buChar char="•"/>
            </a:pPr>
            <a:r>
              <a:rPr lang="en-US" dirty="0">
                <a:latin typeface="Times New Roman" panose="02020603050405020304" pitchFamily="18" charset="0"/>
                <a:cs typeface="Times New Roman" panose="02020603050405020304" pitchFamily="18" charset="0"/>
              </a:rPr>
              <a:t>AHA/ACC Recommendation: for long term (&gt;3 </a:t>
            </a:r>
            <a:r>
              <a:rPr lang="en-US" dirty="0" err="1">
                <a:latin typeface="Times New Roman" panose="02020603050405020304" pitchFamily="18" charset="0"/>
                <a:cs typeface="Times New Roman" panose="02020603050405020304" pitchFamily="18" charset="0"/>
              </a:rPr>
              <a:t>mo</a:t>
            </a:r>
            <a:r>
              <a:rPr lang="en-US" dirty="0">
                <a:latin typeface="Times New Roman" panose="02020603050405020304" pitchFamily="18" charset="0"/>
                <a:cs typeface="Times New Roman" panose="02020603050405020304" pitchFamily="18" charset="0"/>
              </a:rPr>
              <a:t>) secondary prevention </a:t>
            </a:r>
          </a:p>
          <a:p>
            <a:pPr marL="685800" lvl="1" indent="-228600">
              <a:lnSpc>
                <a:spcPct val="100000"/>
              </a:lnSpc>
              <a:spcBef>
                <a:spcPts val="0"/>
              </a:spcBef>
              <a:buSzPts val="2800"/>
            </a:pPr>
            <a:r>
              <a:rPr lang="en-US" dirty="0">
                <a:latin typeface="Times New Roman" panose="02020603050405020304" pitchFamily="18" charset="0"/>
                <a:cs typeface="Times New Roman" panose="02020603050405020304" pitchFamily="18" charset="0"/>
              </a:rPr>
              <a:t>Aspirin monotherapy</a:t>
            </a:r>
          </a:p>
          <a:p>
            <a:pPr marL="685800" lvl="1" indent="-228600">
              <a:lnSpc>
                <a:spcPct val="100000"/>
              </a:lnSpc>
              <a:spcBef>
                <a:spcPts val="0"/>
              </a:spcBef>
              <a:buSzPts val="2800"/>
            </a:pPr>
            <a:r>
              <a:rPr lang="en-US" dirty="0">
                <a:latin typeface="Times New Roman" panose="02020603050405020304" pitchFamily="18" charset="0"/>
                <a:cs typeface="Times New Roman" panose="02020603050405020304" pitchFamily="18" charset="0"/>
              </a:rPr>
              <a:t>Aspirin/Dipyridamole </a:t>
            </a:r>
          </a:p>
          <a:p>
            <a:pPr marL="1143000" lvl="2" indent="-228600">
              <a:lnSpc>
                <a:spcPct val="100000"/>
              </a:lnSpc>
              <a:spcBef>
                <a:spcPts val="0"/>
              </a:spcBef>
              <a:buSzPts val="2800"/>
            </a:pPr>
            <a:r>
              <a:rPr lang="en-US" dirty="0">
                <a:latin typeface="Times New Roman" panose="02020603050405020304" pitchFamily="18" charset="0"/>
                <a:cs typeface="Times New Roman" panose="02020603050405020304" pitchFamily="18" charset="0"/>
              </a:rPr>
              <a:t>Better long-term risk reduction than aspirin monotherapy</a:t>
            </a:r>
          </a:p>
          <a:p>
            <a:pPr marL="1143000" lvl="2" indent="-228600">
              <a:lnSpc>
                <a:spcPct val="100000"/>
              </a:lnSpc>
              <a:spcBef>
                <a:spcPts val="0"/>
              </a:spcBef>
              <a:buSzPts val="2800"/>
            </a:pPr>
            <a:r>
              <a:rPr lang="en-US" dirty="0">
                <a:latin typeface="Times New Roman" panose="02020603050405020304" pitchFamily="18" charset="0"/>
                <a:cs typeface="Times New Roman" panose="02020603050405020304" pitchFamily="18" charset="0"/>
              </a:rPr>
              <a:t>Caused more major bleeding than aspirin</a:t>
            </a:r>
          </a:p>
          <a:p>
            <a:pPr marL="685800" lvl="1" indent="-228600">
              <a:lnSpc>
                <a:spcPct val="100000"/>
              </a:lnSpc>
              <a:spcBef>
                <a:spcPts val="0"/>
              </a:spcBef>
              <a:buSzPts val="2800"/>
            </a:pPr>
            <a:r>
              <a:rPr lang="en-US" dirty="0" err="1">
                <a:latin typeface="Times New Roman" panose="02020603050405020304" pitchFamily="18" charset="0"/>
                <a:cs typeface="Times New Roman" panose="02020603050405020304" pitchFamily="18" charset="0"/>
              </a:rPr>
              <a:t>Clopidigrel</a:t>
            </a:r>
            <a:r>
              <a:rPr lang="en-US" dirty="0">
                <a:latin typeface="Times New Roman" panose="02020603050405020304" pitchFamily="18" charset="0"/>
                <a:cs typeface="Times New Roman" panose="02020603050405020304" pitchFamily="18" charset="0"/>
              </a:rPr>
              <a:t> </a:t>
            </a:r>
          </a:p>
          <a:p>
            <a:pPr marL="1143000" lvl="2" indent="-228600">
              <a:lnSpc>
                <a:spcPct val="100000"/>
              </a:lnSpc>
              <a:spcBef>
                <a:spcPts val="0"/>
              </a:spcBef>
              <a:buSzPts val="2800"/>
            </a:pPr>
            <a:r>
              <a:rPr lang="en-US" dirty="0">
                <a:latin typeface="Times New Roman" panose="02020603050405020304" pitchFamily="18" charset="0"/>
                <a:cs typeface="Times New Roman" panose="02020603050405020304" pitchFamily="18" charset="0"/>
              </a:rPr>
              <a:t>Better long-term benefit than aspirin monotherapy?</a:t>
            </a:r>
          </a:p>
          <a:p>
            <a:pPr marL="1143000" lvl="2" indent="-228600">
              <a:lnSpc>
                <a:spcPct val="100000"/>
              </a:lnSpc>
              <a:spcBef>
                <a:spcPts val="0"/>
              </a:spcBef>
              <a:buSzPts val="2800"/>
            </a:pPr>
            <a:r>
              <a:rPr lang="en-US" dirty="0">
                <a:latin typeface="Times New Roman" panose="02020603050405020304" pitchFamily="18" charset="0"/>
                <a:cs typeface="Times New Roman" panose="02020603050405020304" pitchFamily="18" charset="0"/>
              </a:rPr>
              <a:t>Caused less major bleeding than aspirin</a:t>
            </a:r>
          </a:p>
          <a:p>
            <a:pPr marL="228600" lvl="0" indent="-228600" algn="l" rtl="0">
              <a:lnSpc>
                <a:spcPct val="100000"/>
              </a:lnSpc>
              <a:spcBef>
                <a:spcPts val="0"/>
              </a:spcBef>
              <a:spcAft>
                <a:spcPts val="0"/>
              </a:spcAft>
              <a:buClr>
                <a:schemeClr val="dk1"/>
              </a:buClr>
              <a:buSzPts val="2800"/>
              <a:buChar char="•"/>
            </a:pPr>
            <a:endParaRPr dirty="0"/>
          </a:p>
        </p:txBody>
      </p:sp>
      <p:sp>
        <p:nvSpPr>
          <p:cNvPr id="5" name="TextBox 4">
            <a:extLst>
              <a:ext uri="{FF2B5EF4-FFF2-40B4-BE49-F238E27FC236}">
                <a16:creationId xmlns:a16="http://schemas.microsoft.com/office/drawing/2014/main" id="{417F8126-AE71-E855-9DA7-0449A8845600}"/>
              </a:ext>
            </a:extLst>
          </p:cNvPr>
          <p:cNvSpPr txBox="1"/>
          <p:nvPr/>
        </p:nvSpPr>
        <p:spPr>
          <a:xfrm>
            <a:off x="45868" y="6252001"/>
            <a:ext cx="12100263" cy="523220"/>
          </a:xfrm>
          <a:prstGeom prst="rect">
            <a:avLst/>
          </a:prstGeom>
          <a:noFill/>
        </p:spPr>
        <p:txBody>
          <a:bodyPr wrap="square">
            <a:spAutoFit/>
          </a:bodyPr>
          <a:lstStyle/>
          <a:p>
            <a:r>
              <a:rPr lang="en-US" dirty="0">
                <a:hlinkClick r:id="rId3"/>
              </a:rPr>
              <a:t>2021 Guideline for the Prevention of Stroke in Patients With Stroke and Transient Ischemic Attack: A Guideline From the American Heart Association/American Stroke Association | Stroke (ahajournals.org)</a:t>
            </a:r>
            <a:endParaRPr lang="en-US" dirty="0"/>
          </a:p>
        </p:txBody>
      </p:sp>
      <p:sp>
        <p:nvSpPr>
          <p:cNvPr id="7" name="TextBox 6">
            <a:extLst>
              <a:ext uri="{FF2B5EF4-FFF2-40B4-BE49-F238E27FC236}">
                <a16:creationId xmlns:a16="http://schemas.microsoft.com/office/drawing/2014/main" id="{784F1483-D3DF-292E-EA7B-3E2902C01177}"/>
              </a:ext>
            </a:extLst>
          </p:cNvPr>
          <p:cNvSpPr txBox="1"/>
          <p:nvPr/>
        </p:nvSpPr>
        <p:spPr>
          <a:xfrm>
            <a:off x="45868" y="5869186"/>
            <a:ext cx="11965619" cy="307777"/>
          </a:xfrm>
          <a:prstGeom prst="rect">
            <a:avLst/>
          </a:prstGeom>
          <a:noFill/>
        </p:spPr>
        <p:txBody>
          <a:bodyPr wrap="square">
            <a:spAutoFit/>
          </a:bodyPr>
          <a:lstStyle/>
          <a:p>
            <a:r>
              <a:rPr lang="en-US" dirty="0">
                <a:hlinkClick r:id="rId4"/>
              </a:rPr>
              <a:t>***Antiplatelet Therapy After </a:t>
            </a:r>
            <a:r>
              <a:rPr lang="en-US" dirty="0" err="1">
                <a:hlinkClick r:id="rId4"/>
              </a:rPr>
              <a:t>Noncardioembolic</a:t>
            </a:r>
            <a:r>
              <a:rPr lang="en-US" dirty="0">
                <a:hlinkClick r:id="rId4"/>
              </a:rPr>
              <a:t> Stroke | Stroke (ahajournals.org)</a:t>
            </a:r>
            <a:r>
              <a:rPr lang="en-US" dirty="0"/>
              <a:t>  2019***</a:t>
            </a:r>
          </a:p>
        </p:txBody>
      </p:sp>
    </p:spTree>
    <p:extLst>
      <p:ext uri="{BB962C8B-B14F-4D97-AF65-F5344CB8AC3E}">
        <p14:creationId xmlns:p14="http://schemas.microsoft.com/office/powerpoint/2010/main" val="1366065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Aspirin Prevention of Ischemic Stroke: Summary</a:t>
            </a:r>
            <a:endParaRPr dirty="0"/>
          </a:p>
        </p:txBody>
      </p:sp>
      <p:sp>
        <p:nvSpPr>
          <p:cNvPr id="146" name="Google Shape;146;p23"/>
          <p:cNvSpPr txBox="1">
            <a:spLocks noGrp="1"/>
          </p:cNvSpPr>
          <p:nvPr>
            <p:ph type="body" idx="1"/>
          </p:nvPr>
        </p:nvSpPr>
        <p:spPr>
          <a:xfrm>
            <a:off x="838200" y="1517848"/>
            <a:ext cx="10515600" cy="4246701"/>
          </a:xfrm>
          <a:prstGeom prst="rect">
            <a:avLst/>
          </a:prstGeom>
        </p:spPr>
        <p:txBody>
          <a:bodyPr spcFirstLastPara="1" wrap="square" lIns="91425" tIns="45700" rIns="91425" bIns="45700" anchor="t" anchorCtr="0">
            <a:normAutofit/>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Primary prevention: </a:t>
            </a:r>
            <a:r>
              <a:rPr lang="en-US" dirty="0"/>
              <a:t>ASPREE, ARRIVE</a:t>
            </a:r>
            <a:r>
              <a:rPr lang="en-US" dirty="0">
                <a:latin typeface="Times New Roman" panose="02020603050405020304" pitchFamily="18" charset="0"/>
                <a:cs typeface="Times New Roman" panose="02020603050405020304" pitchFamily="18" charset="0"/>
              </a:rPr>
              <a:t>, USPTF</a:t>
            </a:r>
          </a:p>
          <a:p>
            <a:pPr lvl="1">
              <a:lnSpc>
                <a:spcPct val="100000"/>
              </a:lnSpc>
              <a:spcBef>
                <a:spcPts val="0"/>
              </a:spcBef>
            </a:pPr>
            <a:r>
              <a:rPr lang="en-US" dirty="0">
                <a:latin typeface="Times New Roman" panose="02020603050405020304" pitchFamily="18" charset="0"/>
                <a:cs typeface="Times New Roman" panose="02020603050405020304" pitchFamily="18" charset="0"/>
              </a:rPr>
              <a:t>&gt;60 y/o – No </a:t>
            </a:r>
          </a:p>
          <a:p>
            <a:pPr lvl="1">
              <a:lnSpc>
                <a:spcPct val="100000"/>
              </a:lnSpc>
              <a:spcBef>
                <a:spcPts val="0"/>
              </a:spcBef>
            </a:pPr>
            <a:r>
              <a:rPr lang="en-US" dirty="0">
                <a:latin typeface="Times New Roman" panose="02020603050405020304" pitchFamily="18" charset="0"/>
                <a:cs typeface="Times New Roman" panose="02020603050405020304" pitchFamily="18" charset="0"/>
              </a:rPr>
              <a:t>40-59 y/o Probably no</a:t>
            </a:r>
          </a:p>
          <a:p>
            <a:pPr marL="457200" lvl="0" indent="-342900" algn="l" rtl="0">
              <a:lnSpc>
                <a:spcPct val="100000"/>
              </a:lnSpc>
              <a:spcBef>
                <a:spcPts val="1000"/>
              </a:spcBef>
              <a:spcAft>
                <a:spcPts val="0"/>
              </a:spcAft>
              <a:buSzPts val="1800"/>
              <a:buChar char="•"/>
            </a:pPr>
            <a:r>
              <a:rPr lang="en-US" dirty="0">
                <a:latin typeface="Times New Roman" panose="02020603050405020304" pitchFamily="18" charset="0"/>
                <a:cs typeface="Times New Roman" panose="02020603050405020304" pitchFamily="18" charset="0"/>
              </a:rPr>
              <a:t>Acute treatment: </a:t>
            </a:r>
            <a:r>
              <a:rPr lang="en-US" dirty="0">
                <a:latin typeface="Times New Roman" panose="02020603050405020304" pitchFamily="18" charset="0"/>
                <a:cs typeface="Times New Roman" panose="02020603050405020304" pitchFamily="18" charset="0"/>
                <a:sym typeface="Wingdings" panose="05000000000000000000" pitchFamily="2" charset="2"/>
              </a:rPr>
              <a:t> Definite recommendation for Aspirin (or DAPT) </a:t>
            </a:r>
          </a:p>
          <a:p>
            <a:pPr lvl="1">
              <a:lnSpc>
                <a:spcPct val="100000"/>
              </a:lnSpc>
              <a:spcBef>
                <a:spcPts val="1000"/>
              </a:spcBef>
            </a:pPr>
            <a:r>
              <a:rPr lang="en-US" dirty="0">
                <a:latin typeface="Times New Roman" panose="02020603050405020304" pitchFamily="18" charset="0"/>
                <a:cs typeface="Times New Roman" panose="02020603050405020304" pitchFamily="18" charset="0"/>
              </a:rPr>
              <a:t>Most important during the first 6 weeks after stroke</a:t>
            </a:r>
            <a:endParaRPr dirty="0">
              <a:latin typeface="Times New Roman" panose="02020603050405020304" pitchFamily="18" charset="0"/>
              <a:cs typeface="Times New Roman" panose="02020603050405020304" pitchFamily="18" charset="0"/>
            </a:endParaRPr>
          </a:p>
          <a:p>
            <a:pPr marL="457200" lvl="0" indent="-342900" algn="l" rtl="0">
              <a:lnSpc>
                <a:spcPct val="100000"/>
              </a:lnSpc>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Secondary prevention: Still recommended (for now)  </a:t>
            </a:r>
          </a:p>
          <a:p>
            <a:pPr lvl="1">
              <a:lnSpc>
                <a:spcPct val="100000"/>
              </a:lnSpc>
              <a:spcBef>
                <a:spcPts val="0"/>
              </a:spcBef>
            </a:pPr>
            <a:r>
              <a:rPr lang="en-US" dirty="0">
                <a:latin typeface="Times New Roman" panose="02020603050405020304" pitchFamily="18" charset="0"/>
                <a:cs typeface="Times New Roman" panose="02020603050405020304" pitchFamily="18" charset="0"/>
              </a:rPr>
              <a:t>~14% reduction in recurrent stroke at 6 weeks</a:t>
            </a:r>
          </a:p>
          <a:p>
            <a:pPr lvl="1">
              <a:lnSpc>
                <a:spcPct val="100000"/>
              </a:lnSpc>
              <a:spcBef>
                <a:spcPts val="0"/>
              </a:spcBef>
            </a:pPr>
            <a:r>
              <a:rPr lang="en-US" dirty="0">
                <a:latin typeface="Times New Roman" panose="02020603050405020304" pitchFamily="18" charset="0"/>
                <a:cs typeface="Times New Roman" panose="02020603050405020304" pitchFamily="18" charset="0"/>
              </a:rPr>
              <a:t>Risk reduction after 12 weeks? </a:t>
            </a:r>
          </a:p>
          <a:p>
            <a:pPr lvl="1">
              <a:lnSpc>
                <a:spcPct val="100000"/>
              </a:lnSpc>
              <a:spcBef>
                <a:spcPts val="0"/>
              </a:spcBef>
            </a:pPr>
            <a:r>
              <a:rPr lang="en-US" dirty="0">
                <a:latin typeface="Times New Roman" panose="02020603050405020304" pitchFamily="18" charset="0"/>
                <a:cs typeface="Times New Roman" panose="02020603050405020304" pitchFamily="18" charset="0"/>
              </a:rPr>
              <a:t>Aspirin/dipyridamole and clopidogrel may be better</a:t>
            </a:r>
            <a:endParaRPr dirty="0">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endParaRPr dirty="0"/>
          </a:p>
        </p:txBody>
      </p:sp>
      <p:sp>
        <p:nvSpPr>
          <p:cNvPr id="5" name="TextBox 4">
            <a:extLst>
              <a:ext uri="{FF2B5EF4-FFF2-40B4-BE49-F238E27FC236}">
                <a16:creationId xmlns:a16="http://schemas.microsoft.com/office/drawing/2014/main" id="{15B09615-838C-3CA1-1601-2F704FC6BF35}"/>
              </a:ext>
            </a:extLst>
          </p:cNvPr>
          <p:cNvSpPr txBox="1"/>
          <p:nvPr/>
        </p:nvSpPr>
        <p:spPr>
          <a:xfrm>
            <a:off x="0" y="6027668"/>
            <a:ext cx="12192000" cy="523220"/>
          </a:xfrm>
          <a:prstGeom prst="rect">
            <a:avLst/>
          </a:prstGeom>
          <a:noFill/>
        </p:spPr>
        <p:txBody>
          <a:bodyPr wrap="square">
            <a:spAutoFit/>
          </a:bodyPr>
          <a:lstStyle/>
          <a:p>
            <a:r>
              <a:rPr lang="en-US" dirty="0">
                <a:hlinkClick r:id="rId3"/>
              </a:rPr>
              <a:t>Aspirin in the primary and secondary prevention of vascular disease: collaborative meta-analysis of individual participant data from </a:t>
            </a:r>
            <a:r>
              <a:rPr lang="en-US" dirty="0" err="1">
                <a:hlinkClick r:id="rId3"/>
              </a:rPr>
              <a:t>randomised</a:t>
            </a:r>
            <a:r>
              <a:rPr lang="en-US" dirty="0">
                <a:hlinkClick r:id="rId3"/>
              </a:rPr>
              <a:t> trials - The Lancet</a:t>
            </a:r>
            <a:endParaRPr lang="en-US" dirty="0"/>
          </a:p>
        </p:txBody>
      </p:sp>
      <p:sp>
        <p:nvSpPr>
          <p:cNvPr id="7" name="TextBox 6">
            <a:extLst>
              <a:ext uri="{FF2B5EF4-FFF2-40B4-BE49-F238E27FC236}">
                <a16:creationId xmlns:a16="http://schemas.microsoft.com/office/drawing/2014/main" id="{84CAED36-1B7D-C4ED-D1B2-73C7FDE83CDF}"/>
              </a:ext>
            </a:extLst>
          </p:cNvPr>
          <p:cNvSpPr txBox="1"/>
          <p:nvPr/>
        </p:nvSpPr>
        <p:spPr>
          <a:xfrm>
            <a:off x="0" y="6506230"/>
            <a:ext cx="11620870" cy="307777"/>
          </a:xfrm>
          <a:prstGeom prst="rect">
            <a:avLst/>
          </a:prstGeom>
          <a:noFill/>
        </p:spPr>
        <p:txBody>
          <a:bodyPr wrap="square">
            <a:spAutoFit/>
          </a:bodyPr>
          <a:lstStyle/>
          <a:p>
            <a:r>
              <a:rPr lang="en-US" dirty="0">
                <a:hlinkClick r:id="rId4"/>
              </a:rPr>
              <a:t>Long-term antithrombotic therapy for the secondary prevention of ischemic stroke - UpToDate</a:t>
            </a:r>
            <a:endParaRPr lang="en-US" dirty="0"/>
          </a:p>
        </p:txBody>
      </p:sp>
    </p:spTree>
    <p:extLst>
      <p:ext uri="{BB962C8B-B14F-4D97-AF65-F5344CB8AC3E}">
        <p14:creationId xmlns:p14="http://schemas.microsoft.com/office/powerpoint/2010/main" val="1472036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A5D2-3F99-0601-685D-9BE449EA010B}"/>
              </a:ext>
            </a:extLst>
          </p:cNvPr>
          <p:cNvSpPr>
            <a:spLocks noGrp="1"/>
          </p:cNvSpPr>
          <p:nvPr>
            <p:ph type="title"/>
          </p:nvPr>
        </p:nvSpPr>
        <p:spPr/>
        <p:txBody>
          <a:bodyPr/>
          <a:lstStyle/>
          <a:p>
            <a:r>
              <a:rPr lang="en-US" dirty="0"/>
              <a:t>Is stopping aspirin in secondary prevention dangerous? </a:t>
            </a:r>
          </a:p>
        </p:txBody>
      </p:sp>
      <p:sp>
        <p:nvSpPr>
          <p:cNvPr id="3" name="Text Placeholder 2">
            <a:extLst>
              <a:ext uri="{FF2B5EF4-FFF2-40B4-BE49-F238E27FC236}">
                <a16:creationId xmlns:a16="http://schemas.microsoft.com/office/drawing/2014/main" id="{2E391731-9D7C-D2C3-0C8E-7EAE5C8F0A55}"/>
              </a:ext>
            </a:extLst>
          </p:cNvPr>
          <p:cNvSpPr>
            <a:spLocks noGrp="1"/>
          </p:cNvSpPr>
          <p:nvPr>
            <p:ph type="body" idx="1"/>
          </p:nvPr>
        </p:nvSpPr>
        <p:spPr/>
        <p:txBody>
          <a:bodyPr/>
          <a:lstStyle/>
          <a:p>
            <a:pPr marL="114300" indent="0">
              <a:buNone/>
            </a:pPr>
            <a:r>
              <a:rPr lang="en-US" dirty="0">
                <a:hlinkClick r:id="rId2"/>
              </a:rPr>
              <a:t>Effect of Discontinuing Aspirin Therapy on the Risk of Brain Ischemic Stroke | Cerebrovascular Disease | JAMA Neurology | JAMA Network</a:t>
            </a:r>
            <a:endParaRPr lang="en-US" dirty="0"/>
          </a:p>
          <a:p>
            <a:r>
              <a:rPr lang="en-US" dirty="0"/>
              <a:t>Case control study; N=309</a:t>
            </a:r>
          </a:p>
          <a:p>
            <a:r>
              <a:rPr lang="en-US" dirty="0"/>
              <a:t>Stopping aspirin as a risk factor for ischemic stroke</a:t>
            </a:r>
          </a:p>
          <a:p>
            <a:r>
              <a:rPr lang="en-US" dirty="0"/>
              <a:t>13 patients stopped aspirin within 4 weeks of stroke</a:t>
            </a:r>
          </a:p>
          <a:p>
            <a:r>
              <a:rPr lang="en-US" dirty="0"/>
              <a:t>OR 3.4 (p&lt;0.005)</a:t>
            </a:r>
          </a:p>
          <a:p>
            <a:r>
              <a:rPr lang="en-US" dirty="0"/>
              <a:t>Stopping the aspirin increased risk of stroke</a:t>
            </a:r>
          </a:p>
        </p:txBody>
      </p:sp>
    </p:spTree>
    <p:extLst>
      <p:ext uri="{BB962C8B-B14F-4D97-AF65-F5344CB8AC3E}">
        <p14:creationId xmlns:p14="http://schemas.microsoft.com/office/powerpoint/2010/main" val="1509737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2339651" y="2375378"/>
            <a:ext cx="7512697" cy="1325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br>
              <a:rPr lang="en-US" dirty="0"/>
            </a:br>
            <a:r>
              <a:rPr lang="en-US" sz="6000" dirty="0">
                <a:latin typeface="Times New Roman" panose="02020603050405020304" pitchFamily="18" charset="0"/>
                <a:cs typeface="Times New Roman" panose="02020603050405020304" pitchFamily="18" charset="0"/>
              </a:rPr>
              <a:t>Aspirin for Prevention of Cardioembolic Stroke in Atrial Fibrillation</a:t>
            </a:r>
            <a:br>
              <a:rPr lang="en-US" dirty="0"/>
            </a:b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7260-6249-FCDA-C795-585CBC60D1AE}"/>
              </a:ext>
            </a:extLst>
          </p:cNvPr>
          <p:cNvSpPr>
            <a:spLocks noGrp="1"/>
          </p:cNvSpPr>
          <p:nvPr>
            <p:ph type="title"/>
          </p:nvPr>
        </p:nvSpPr>
        <p:spPr>
          <a:xfrm>
            <a:off x="0" y="18255"/>
            <a:ext cx="10515600" cy="1325563"/>
          </a:xfrm>
        </p:spPr>
        <p:txBody>
          <a:bodyPr/>
          <a:lstStyle/>
          <a:p>
            <a:r>
              <a:rPr lang="en-US" dirty="0"/>
              <a:t>Case</a:t>
            </a:r>
          </a:p>
        </p:txBody>
      </p:sp>
      <p:sp>
        <p:nvSpPr>
          <p:cNvPr id="3" name="Text Placeholder 2">
            <a:extLst>
              <a:ext uri="{FF2B5EF4-FFF2-40B4-BE49-F238E27FC236}">
                <a16:creationId xmlns:a16="http://schemas.microsoft.com/office/drawing/2014/main" id="{B2428FBA-5013-E3E3-CE4D-CF66BC17FBE1}"/>
              </a:ext>
            </a:extLst>
          </p:cNvPr>
          <p:cNvSpPr>
            <a:spLocks noGrp="1"/>
          </p:cNvSpPr>
          <p:nvPr>
            <p:ph type="body" idx="1"/>
          </p:nvPr>
        </p:nvSpPr>
        <p:spPr>
          <a:xfrm>
            <a:off x="270589" y="1004531"/>
            <a:ext cx="11756570" cy="5713510"/>
          </a:xfrm>
        </p:spPr>
        <p:txBody>
          <a:bodyPr>
            <a:normAutofit/>
          </a:bodyPr>
          <a:lstStyle/>
          <a:p>
            <a:pPr marL="114300" indent="0">
              <a:buNone/>
            </a:pPr>
            <a:r>
              <a:rPr lang="en-US" sz="2400" dirty="0">
                <a:latin typeface="Times New Roman" panose="02020603050405020304" pitchFamily="18" charset="0"/>
                <a:cs typeface="Times New Roman" panose="02020603050405020304" pitchFamily="18" charset="0"/>
              </a:rPr>
              <a:t>Avery </a:t>
            </a:r>
            <a:r>
              <a:rPr lang="en-US" sz="2400" dirty="0" err="1">
                <a:latin typeface="Times New Roman" panose="02020603050405020304" pitchFamily="18" charset="0"/>
                <a:cs typeface="Times New Roman" panose="02020603050405020304" pitchFamily="18" charset="0"/>
              </a:rPr>
              <a:t>Fibrilator</a:t>
            </a:r>
            <a:r>
              <a:rPr lang="en-US" sz="2400" dirty="0">
                <a:latin typeface="Times New Roman" panose="02020603050405020304" pitchFamily="18" charset="0"/>
                <a:cs typeface="Times New Roman" panose="02020603050405020304" pitchFamily="18" charset="0"/>
              </a:rPr>
              <a:t> is an 85-year-old male you are admitting to your LTC facility.  He has atrial fibrillation and is taking metoprolol and aspirin. He is able to make his own decisions and his mentation is excellent.  He has had 3 falls over the last year with no significant injuries.  He was living alone at home and his family checked in on him daily.  He and his family have become concerned about his safety and have decided that LTC is his best option.  They ask you to manage his medications using the best evidence-based information and are agreeable to any recommendations that you make. </a:t>
            </a:r>
          </a:p>
          <a:p>
            <a:pPr marL="114300" indent="0">
              <a:buNone/>
            </a:pPr>
            <a:r>
              <a:rPr lang="en-US" sz="2400" dirty="0">
                <a:latin typeface="Times New Roman" panose="02020603050405020304" pitchFamily="18" charset="0"/>
                <a:cs typeface="Times New Roman" panose="02020603050405020304" pitchFamily="18" charset="0"/>
              </a:rPr>
              <a:t>What medication adjustments would you make? </a:t>
            </a:r>
          </a:p>
          <a:p>
            <a:pPr marL="114300" indent="0">
              <a:buNone/>
            </a:pPr>
            <a:r>
              <a:rPr lang="en-US" sz="2400" dirty="0">
                <a:latin typeface="Times New Roman" panose="02020603050405020304" pitchFamily="18" charset="0"/>
                <a:cs typeface="Times New Roman" panose="02020603050405020304" pitchFamily="18" charset="0"/>
              </a:rPr>
              <a:t>A.) Continue aspirin for Afib related embolic stroke prevention</a:t>
            </a:r>
          </a:p>
          <a:p>
            <a:pPr marL="114300" indent="0">
              <a:buNone/>
            </a:pPr>
            <a:r>
              <a:rPr lang="en-US" sz="2400" dirty="0">
                <a:latin typeface="Times New Roman" panose="02020603050405020304" pitchFamily="18" charset="0"/>
                <a:cs typeface="Times New Roman" panose="02020603050405020304" pitchFamily="18" charset="0"/>
              </a:rPr>
              <a:t>B.) Discontinue aspirin</a:t>
            </a:r>
          </a:p>
          <a:p>
            <a:pPr marL="114300" indent="0">
              <a:buNone/>
            </a:pPr>
            <a:r>
              <a:rPr lang="en-US" sz="2400" dirty="0">
                <a:latin typeface="Times New Roman" panose="02020603050405020304" pitchFamily="18" charset="0"/>
                <a:cs typeface="Times New Roman" panose="02020603050405020304" pitchFamily="18" charset="0"/>
              </a:rPr>
              <a:t>C.) Discontinue aspirin and start apixaban</a:t>
            </a:r>
          </a:p>
          <a:p>
            <a:pPr marL="114300" indent="0">
              <a:buNone/>
            </a:pPr>
            <a:r>
              <a:rPr lang="en-US" sz="2400" dirty="0">
                <a:latin typeface="Times New Roman" panose="02020603050405020304" pitchFamily="18" charset="0"/>
                <a:cs typeface="Times New Roman" panose="02020603050405020304" pitchFamily="18" charset="0"/>
              </a:rPr>
              <a:t>D.) Continue aspirin and add clopidogrel</a:t>
            </a:r>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3407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dirty="0"/>
              <a:t>Aspirin Mechanism</a:t>
            </a:r>
            <a:endParaRPr dirty="0"/>
          </a:p>
        </p:txBody>
      </p:sp>
      <p:sp>
        <p:nvSpPr>
          <p:cNvPr id="101" name="Google Shape;101;p16"/>
          <p:cNvSpPr txBox="1">
            <a:spLocks noGrp="1"/>
          </p:cNvSpPr>
          <p:nvPr>
            <p:ph type="body" idx="1"/>
          </p:nvPr>
        </p:nvSpPr>
        <p:spPr>
          <a:xfrm>
            <a:off x="593889" y="1825624"/>
            <a:ext cx="10759911" cy="5032375"/>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sz="2400" dirty="0"/>
              <a:t>Plasma half-life of 20 minutes</a:t>
            </a:r>
            <a:endParaRPr sz="2400" dirty="0"/>
          </a:p>
          <a:p>
            <a:pPr marL="457200" lvl="0" indent="-342900" algn="l" rtl="0">
              <a:lnSpc>
                <a:spcPct val="100000"/>
              </a:lnSpc>
              <a:spcBef>
                <a:spcPts val="0"/>
              </a:spcBef>
              <a:spcAft>
                <a:spcPts val="0"/>
              </a:spcAft>
              <a:buSzPts val="1800"/>
              <a:buChar char="•"/>
            </a:pPr>
            <a:r>
              <a:rPr lang="en-US" sz="2400" dirty="0"/>
              <a:t>Platelets have no nucleus and limited mRNA/protein synthesis</a:t>
            </a:r>
            <a:endParaRPr sz="2400" dirty="0"/>
          </a:p>
          <a:p>
            <a:pPr marL="914400" lvl="1" indent="-342900" algn="l" rtl="0">
              <a:lnSpc>
                <a:spcPct val="100000"/>
              </a:lnSpc>
              <a:spcBef>
                <a:spcPts val="0"/>
              </a:spcBef>
              <a:spcAft>
                <a:spcPts val="0"/>
              </a:spcAft>
              <a:buSzPts val="1800"/>
              <a:buChar char="•"/>
            </a:pPr>
            <a:r>
              <a:rPr lang="en-US" dirty="0"/>
              <a:t>COX-1 inhibition in platelets is irreversible and lasts until the platelet is destroyed and replaced. </a:t>
            </a:r>
            <a:endParaRPr dirty="0"/>
          </a:p>
          <a:p>
            <a:pPr marL="914400" lvl="1" indent="-342900" algn="l" rtl="0">
              <a:lnSpc>
                <a:spcPct val="100000"/>
              </a:lnSpc>
              <a:spcBef>
                <a:spcPts val="0"/>
              </a:spcBef>
              <a:spcAft>
                <a:spcPts val="0"/>
              </a:spcAft>
              <a:buSzPts val="1800"/>
              <a:buChar char="•"/>
            </a:pPr>
            <a:r>
              <a:rPr lang="en-US" dirty="0"/>
              <a:t>Platelet life ~10 days</a:t>
            </a:r>
            <a:endParaRPr dirty="0"/>
          </a:p>
          <a:p>
            <a:pPr marL="457200" lvl="0" indent="-342900" algn="l" rtl="0">
              <a:lnSpc>
                <a:spcPct val="100000"/>
              </a:lnSpc>
              <a:spcBef>
                <a:spcPts val="0"/>
              </a:spcBef>
              <a:spcAft>
                <a:spcPts val="0"/>
              </a:spcAft>
              <a:buSzPts val="1800"/>
              <a:buChar char="•"/>
            </a:pPr>
            <a:r>
              <a:rPr lang="en-US" sz="2400" dirty="0"/>
              <a:t>May protect LDL from oxidation</a:t>
            </a:r>
            <a:endParaRPr sz="2400" dirty="0"/>
          </a:p>
          <a:p>
            <a:pPr marL="457200" lvl="0" indent="-342900" algn="l" rtl="0">
              <a:lnSpc>
                <a:spcPct val="100000"/>
              </a:lnSpc>
              <a:spcBef>
                <a:spcPts val="0"/>
              </a:spcBef>
              <a:spcAft>
                <a:spcPts val="0"/>
              </a:spcAft>
              <a:buSzPts val="1800"/>
              <a:buChar char="•"/>
            </a:pPr>
            <a:r>
              <a:rPr lang="en-US" sz="2400" dirty="0"/>
              <a:t>Improves endothelial dysfunction in atherosclerotic vessels</a:t>
            </a:r>
            <a:endParaRPr sz="2400" dirty="0"/>
          </a:p>
          <a:p>
            <a:pPr marL="457200" lvl="0" indent="-342900" algn="l" rtl="0">
              <a:lnSpc>
                <a:spcPct val="100000"/>
              </a:lnSpc>
              <a:spcBef>
                <a:spcPts val="0"/>
              </a:spcBef>
              <a:spcAft>
                <a:spcPts val="0"/>
              </a:spcAft>
              <a:buSzPts val="1800"/>
              <a:buChar char="•"/>
            </a:pPr>
            <a:r>
              <a:rPr lang="en-US" sz="2400" dirty="0"/>
              <a:t>Antioxidant effects </a:t>
            </a:r>
            <a:endParaRPr sz="2400" dirty="0"/>
          </a:p>
          <a:p>
            <a:pPr marL="457200" lvl="0" indent="-342900" algn="l" rtl="0">
              <a:lnSpc>
                <a:spcPct val="100000"/>
              </a:lnSpc>
              <a:spcBef>
                <a:spcPts val="0"/>
              </a:spcBef>
              <a:spcAft>
                <a:spcPts val="0"/>
              </a:spcAft>
              <a:buSzPts val="1800"/>
              <a:buChar char="•"/>
            </a:pPr>
            <a:r>
              <a:rPr lang="en-US" sz="2400" dirty="0"/>
              <a:t>probably other effects that lead to reduced inflammatory response </a:t>
            </a:r>
            <a:endParaRPr sz="2400" dirty="0"/>
          </a:p>
          <a:p>
            <a:pPr marL="457200" lvl="0" indent="0" algn="l" rtl="0">
              <a:spcBef>
                <a:spcPts val="1000"/>
              </a:spcBef>
              <a:spcAft>
                <a:spcPts val="0"/>
              </a:spcAft>
              <a:buNone/>
            </a:pPr>
            <a:endParaRPr dirty="0"/>
          </a:p>
        </p:txBody>
      </p:sp>
      <p:sp>
        <p:nvSpPr>
          <p:cNvPr id="102" name="Google Shape;102;p16"/>
          <p:cNvSpPr txBox="1"/>
          <p:nvPr/>
        </p:nvSpPr>
        <p:spPr>
          <a:xfrm>
            <a:off x="9192000" y="65040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u="sng">
                <a:solidFill>
                  <a:schemeClr val="hlink"/>
                </a:solidFill>
                <a:hlinkClick r:id="rId3"/>
              </a:rPr>
              <a:t>Aspirin | Circulation (ahajournals.org)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2AE3-2CE5-58E6-0121-3753DC10859E}"/>
              </a:ext>
            </a:extLst>
          </p:cNvPr>
          <p:cNvSpPr>
            <a:spLocks noGrp="1"/>
          </p:cNvSpPr>
          <p:nvPr>
            <p:ph type="title"/>
          </p:nvPr>
        </p:nvSpPr>
        <p:spPr>
          <a:xfrm>
            <a:off x="0" y="20640"/>
            <a:ext cx="10515600" cy="1325563"/>
          </a:xfrm>
        </p:spPr>
        <p:txBody>
          <a:bodyPr/>
          <a:lstStyle/>
          <a:p>
            <a:r>
              <a:rPr lang="en-US" dirty="0">
                <a:latin typeface="Times New Roman" panose="02020603050405020304" pitchFamily="18" charset="0"/>
                <a:cs typeface="Times New Roman" panose="02020603050405020304" pitchFamily="18" charset="0"/>
              </a:rPr>
              <a:t>Atrial Fibrillation in the Elderly</a:t>
            </a:r>
          </a:p>
        </p:txBody>
      </p:sp>
      <p:sp>
        <p:nvSpPr>
          <p:cNvPr id="3" name="Text Placeholder 2">
            <a:extLst>
              <a:ext uri="{FF2B5EF4-FFF2-40B4-BE49-F238E27FC236}">
                <a16:creationId xmlns:a16="http://schemas.microsoft.com/office/drawing/2014/main" id="{81521031-3F06-0CC6-5F31-B9415A3E8D1C}"/>
              </a:ext>
            </a:extLst>
          </p:cNvPr>
          <p:cNvSpPr>
            <a:spLocks noGrp="1"/>
          </p:cNvSpPr>
          <p:nvPr>
            <p:ph type="body" idx="1"/>
          </p:nvPr>
        </p:nvSpPr>
        <p:spPr>
          <a:xfrm>
            <a:off x="838200" y="1346203"/>
            <a:ext cx="10515600" cy="4351338"/>
          </a:xfrm>
        </p:spPr>
        <p:txBody>
          <a:bodyPr>
            <a:normAutofit/>
          </a:bodyPr>
          <a:lstStyle/>
          <a:p>
            <a:pPr marL="342900" marR="0" lvl="0" indent="-342900">
              <a:lnSpc>
                <a:spcPct val="110000"/>
              </a:lnSpc>
              <a:spcBef>
                <a:spcPts val="0"/>
              </a:spcBef>
              <a:spcAft>
                <a:spcPts val="0"/>
              </a:spcAft>
              <a:buFont typeface="Symbol" panose="05050102010706020507" pitchFamily="18" charset="2"/>
              <a:buChar char=""/>
            </a:pPr>
            <a:r>
              <a:rPr lang="en-US" sz="3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Prevalence  of ~4% of those &gt; 60 years of age</a:t>
            </a:r>
          </a:p>
          <a:p>
            <a:pPr marL="342900" marR="0" lvl="0" indent="-342900">
              <a:lnSpc>
                <a:spcPct val="110000"/>
              </a:lnSpc>
              <a:spcBef>
                <a:spcPts val="0"/>
              </a:spcBef>
              <a:spcAft>
                <a:spcPts val="0"/>
              </a:spcAft>
              <a:buFont typeface="Symbol" panose="05050102010706020507" pitchFamily="18" charset="2"/>
              <a:buChar char=""/>
            </a:pPr>
            <a:r>
              <a:rPr lang="en-US" sz="3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Afib increases stroke risk 5-fold</a:t>
            </a:r>
          </a:p>
          <a:p>
            <a:pPr marL="342900" marR="0" lvl="0" indent="-342900">
              <a:lnSpc>
                <a:spcPct val="110000"/>
              </a:lnSpc>
              <a:spcBef>
                <a:spcPts val="0"/>
              </a:spcBef>
              <a:spcAft>
                <a:spcPts val="0"/>
              </a:spcAft>
              <a:buFont typeface="Symbol" panose="05050102010706020507" pitchFamily="18" charset="2"/>
              <a:buChar char=""/>
            </a:pPr>
            <a:r>
              <a:rPr lang="en-US" sz="3200" dirty="0">
                <a:solidFill>
                  <a:srgbClr val="333333"/>
                </a:solidFill>
                <a:latin typeface="Times New Roman" panose="02020603050405020304" pitchFamily="18" charset="0"/>
                <a:cs typeface="Times New Roman" panose="02020603050405020304" pitchFamily="18" charset="0"/>
              </a:rPr>
              <a:t>Number of Afib related strokes increases with age</a:t>
            </a:r>
          </a:p>
          <a:p>
            <a:pPr marL="800100" lvl="1">
              <a:lnSpc>
                <a:spcPct val="110000"/>
              </a:lnSpc>
              <a:spcBef>
                <a:spcPts val="0"/>
              </a:spcBef>
              <a:buFont typeface="Symbol" panose="05050102010706020507" pitchFamily="18" charset="2"/>
              <a:buChar char=""/>
            </a:pPr>
            <a:r>
              <a:rPr lang="en-US" sz="3200" dirty="0">
                <a:solidFill>
                  <a:srgbClr val="333333"/>
                </a:solidFill>
                <a:latin typeface="Times New Roman" panose="02020603050405020304" pitchFamily="18" charset="0"/>
                <a:cs typeface="Times New Roman" panose="02020603050405020304" pitchFamily="18" charset="0"/>
              </a:rPr>
              <a:t>1.5% at age 50 to 59</a:t>
            </a:r>
          </a:p>
          <a:p>
            <a:pPr marL="800100" lvl="1">
              <a:lnSpc>
                <a:spcPct val="110000"/>
              </a:lnSpc>
              <a:spcBef>
                <a:spcPts val="0"/>
              </a:spcBef>
              <a:buFont typeface="Symbol" panose="05050102010706020507" pitchFamily="18" charset="2"/>
              <a:buChar char=""/>
            </a:pPr>
            <a:r>
              <a:rPr lang="en-US" sz="3200" dirty="0">
                <a:solidFill>
                  <a:srgbClr val="333333"/>
                </a:solidFill>
                <a:latin typeface="Times New Roman" panose="02020603050405020304" pitchFamily="18" charset="0"/>
                <a:cs typeface="Times New Roman" panose="02020603050405020304" pitchFamily="18" charset="0"/>
              </a:rPr>
              <a:t>2.8% at age 60 to 69</a:t>
            </a:r>
          </a:p>
          <a:p>
            <a:pPr marL="800100" lvl="1">
              <a:lnSpc>
                <a:spcPct val="110000"/>
              </a:lnSpc>
              <a:spcBef>
                <a:spcPts val="0"/>
              </a:spcBef>
              <a:buFont typeface="Symbol" panose="05050102010706020507" pitchFamily="18" charset="2"/>
              <a:buChar char=""/>
            </a:pPr>
            <a:r>
              <a:rPr lang="en-US" sz="3200" dirty="0">
                <a:solidFill>
                  <a:srgbClr val="333333"/>
                </a:solidFill>
                <a:latin typeface="Times New Roman" panose="02020603050405020304" pitchFamily="18" charset="0"/>
                <a:cs typeface="Times New Roman" panose="02020603050405020304" pitchFamily="18" charset="0"/>
              </a:rPr>
              <a:t>9.9% at age 70 to 79</a:t>
            </a:r>
          </a:p>
          <a:p>
            <a:pPr marL="800100" lvl="1">
              <a:lnSpc>
                <a:spcPct val="110000"/>
              </a:lnSpc>
              <a:spcBef>
                <a:spcPts val="0"/>
              </a:spcBef>
              <a:buFont typeface="Symbol" panose="05050102010706020507" pitchFamily="18" charset="2"/>
              <a:buChar char=""/>
            </a:pPr>
            <a:r>
              <a:rPr lang="en-US" sz="3200" dirty="0">
                <a:solidFill>
                  <a:srgbClr val="333333"/>
                </a:solidFill>
                <a:latin typeface="Times New Roman" panose="02020603050405020304" pitchFamily="18" charset="0"/>
                <a:cs typeface="Times New Roman" panose="02020603050405020304" pitchFamily="18" charset="0"/>
              </a:rPr>
              <a:t>23.5% at age 80 to 89 </a:t>
            </a:r>
          </a:p>
          <a:p>
            <a:pPr marL="342900" marR="0" lvl="0" indent="-342900">
              <a:lnSpc>
                <a:spcPct val="107000"/>
              </a:lnSpc>
              <a:spcBef>
                <a:spcPts val="0"/>
              </a:spcBef>
              <a:spcAft>
                <a:spcPts val="800"/>
              </a:spcAft>
              <a:buFont typeface="Symbol" panose="05050102010706020507" pitchFamily="18" charset="2"/>
              <a:buChar char=""/>
            </a:pPr>
            <a:endParaRPr lang="en-US" sz="1300" u="sng" dirty="0">
              <a:solidFill>
                <a:srgbClr val="0000FF"/>
              </a:solidFill>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83C51C02-CDE7-ED09-AD3C-673C85CE3144}"/>
              </a:ext>
            </a:extLst>
          </p:cNvPr>
          <p:cNvSpPr txBox="1"/>
          <p:nvPr/>
        </p:nvSpPr>
        <p:spPr>
          <a:xfrm>
            <a:off x="0" y="6216453"/>
            <a:ext cx="11823937" cy="276422"/>
          </a:xfrm>
          <a:prstGeom prst="rect">
            <a:avLst/>
          </a:prstGeom>
          <a:noFill/>
        </p:spPr>
        <p:txBody>
          <a:bodyPr wrap="square">
            <a:spAutoFit/>
          </a:bodyPr>
          <a:lstStyle/>
          <a:p>
            <a:pPr marL="0" indent="0">
              <a:lnSpc>
                <a:spcPct val="107000"/>
              </a:lnSpc>
              <a:spcBef>
                <a:spcPts val="0"/>
              </a:spcBef>
              <a:buNone/>
            </a:pPr>
            <a:r>
              <a:rPr lang="en-US" sz="1200" dirty="0">
                <a:hlinkClick r:id="rId3"/>
              </a:rPr>
              <a:t>Overview of atrial fibrillation - UpToDate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BBB3C48-4FD9-ACC8-D674-D955DE13D6F8}"/>
              </a:ext>
            </a:extLst>
          </p:cNvPr>
          <p:cNvSpPr txBox="1"/>
          <p:nvPr/>
        </p:nvSpPr>
        <p:spPr>
          <a:xfrm>
            <a:off x="34528" y="6492875"/>
            <a:ext cx="12122944" cy="276999"/>
          </a:xfrm>
          <a:prstGeom prst="rect">
            <a:avLst/>
          </a:prstGeom>
          <a:noFill/>
        </p:spPr>
        <p:txBody>
          <a:bodyPr wrap="square">
            <a:spAutoFit/>
          </a:bodyPr>
          <a:lstStyle/>
          <a:p>
            <a:r>
              <a:rPr lang="en-US" sz="1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Fall risk and anticoagulation for atrial fibrillation in the elderly: A delicate balance | Cleveland Clinic Journal of Medicine (ccjm.org)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76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EB6B-4730-5CA2-E34C-1BD0DED2147A}"/>
              </a:ext>
            </a:extLst>
          </p:cNvPr>
          <p:cNvSpPr>
            <a:spLocks noGrp="1"/>
          </p:cNvSpPr>
          <p:nvPr>
            <p:ph type="title"/>
          </p:nvPr>
        </p:nvSpPr>
        <p:spPr>
          <a:xfrm>
            <a:off x="0" y="1"/>
            <a:ext cx="10515600" cy="1212980"/>
          </a:xfrm>
        </p:spPr>
        <p:txBody>
          <a:bodyPr>
            <a:normAutofit/>
          </a:bodyPr>
          <a:lstStyle/>
          <a:p>
            <a:r>
              <a:rPr lang="en-US" dirty="0">
                <a:latin typeface="Times New Roman" panose="02020603050405020304" pitchFamily="18" charset="0"/>
                <a:cs typeface="Times New Roman" panose="02020603050405020304" pitchFamily="18" charset="0"/>
              </a:rPr>
              <a:t>Does Aspirin Prevent Afib Related Strokes?</a:t>
            </a:r>
          </a:p>
        </p:txBody>
      </p:sp>
      <p:sp>
        <p:nvSpPr>
          <p:cNvPr id="3" name="Text Placeholder 2">
            <a:extLst>
              <a:ext uri="{FF2B5EF4-FFF2-40B4-BE49-F238E27FC236}">
                <a16:creationId xmlns:a16="http://schemas.microsoft.com/office/drawing/2014/main" id="{E82960C6-0A31-4723-87F3-9218AB5CED92}"/>
              </a:ext>
            </a:extLst>
          </p:cNvPr>
          <p:cNvSpPr>
            <a:spLocks noGrp="1"/>
          </p:cNvSpPr>
          <p:nvPr>
            <p:ph type="body" idx="1"/>
          </p:nvPr>
        </p:nvSpPr>
        <p:spPr>
          <a:xfrm>
            <a:off x="810208" y="1415078"/>
            <a:ext cx="10899710" cy="4929738"/>
          </a:xfrm>
        </p:spPr>
        <p:txBody>
          <a:bodyPr>
            <a:normAutofit fontScale="85000" lnSpcReduction="10000"/>
          </a:bodyPr>
          <a:lstStyle/>
          <a:p>
            <a:pPr marL="0" marR="0" indent="0">
              <a:lnSpc>
                <a:spcPct val="120000"/>
              </a:lnSpc>
              <a:spcBef>
                <a:spcPts val="0"/>
              </a:spcBef>
              <a:spcAft>
                <a:spcPts val="0"/>
              </a:spcAft>
              <a:buNone/>
            </a:pPr>
            <a:r>
              <a:rPr lang="en-US" sz="3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Stroke Prevention in Atrial Fibrillation Study. Final results. | Circulation (ahajournals.org)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 SPAF trial 1991</a:t>
            </a:r>
          </a:p>
          <a:p>
            <a:pPr marL="342900" marR="0" lvl="0" indent="-342900">
              <a:lnSpc>
                <a:spcPct val="120000"/>
              </a:lnSpc>
              <a:spcBef>
                <a:spcPts val="0"/>
              </a:spcBef>
              <a:spcAft>
                <a:spcPts val="0"/>
              </a:spcAft>
              <a:buFont typeface="Courier New" panose="02070309020205020404" pitchFamily="49" charset="0"/>
              <a:buChar char="o"/>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Aspirin reduced Afib related strokes by 42%</a:t>
            </a:r>
          </a:p>
          <a:p>
            <a:pPr marL="342900" marR="0" lvl="0" indent="-342900">
              <a:lnSpc>
                <a:spcPct val="120000"/>
              </a:lnSpc>
              <a:spcBef>
                <a:spcPts val="0"/>
              </a:spcBef>
              <a:spcAft>
                <a:spcPts val="0"/>
              </a:spcAft>
              <a:buFont typeface="Courier New" panose="02070309020205020404" pitchFamily="49" charset="0"/>
              <a:buChar char="o"/>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Warfarin reduced Afib related strokes by 67%</a:t>
            </a:r>
          </a:p>
          <a:p>
            <a:pPr marL="0" marR="0" lvl="0" indent="0">
              <a:lnSpc>
                <a:spcPct val="120000"/>
              </a:lnSpc>
              <a:spcBef>
                <a:spcPts val="0"/>
              </a:spcBef>
              <a:spcAft>
                <a:spcPts val="0"/>
              </a:spcAft>
              <a:buNone/>
            </a:pPr>
            <a:endParaRPr lang="en-US" sz="2800" dirty="0">
              <a:hlinkClick r:id="rId4"/>
            </a:endParaRPr>
          </a:p>
          <a:p>
            <a:pPr marL="114300" indent="0">
              <a:lnSpc>
                <a:spcPct val="120000"/>
              </a:lnSpc>
              <a:buNone/>
            </a:pPr>
            <a:r>
              <a:rPr lang="en-US" sz="2800" dirty="0">
                <a:hlinkClick r:id="rId4"/>
              </a:rPr>
              <a:t>Meta-analysis: Antithrombotic Therapy to Prevent Stroke in Patients Who Have Nonvalvular Atrial Fibrillation | Annals of Internal Medicine (acpjournals.org)</a:t>
            </a:r>
            <a:r>
              <a:rPr lang="en-US" sz="2800" dirty="0"/>
              <a:t> 2007</a:t>
            </a:r>
          </a:p>
          <a:p>
            <a:pPr marL="342900" marR="0" lvl="0" indent="-342900">
              <a:lnSpc>
                <a:spcPct val="120000"/>
              </a:lnSpc>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Aspirin reduced Afib related strokes by </a:t>
            </a:r>
            <a:r>
              <a:rPr lang="en-US" b="1" dirty="0">
                <a:latin typeface="Times New Roman" panose="02020603050405020304" pitchFamily="18" charset="0"/>
                <a:ea typeface="Calibri" panose="020F0502020204030204" pitchFamily="34" charset="0"/>
                <a:cs typeface="Times New Roman" panose="02020603050405020304" pitchFamily="18" charset="0"/>
              </a:rPr>
              <a:t>20</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20000"/>
              </a:lnSpc>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Warfarin reduced Afib related strokes by 60%</a:t>
            </a:r>
          </a:p>
          <a:p>
            <a:pPr marL="342900" marR="0" lvl="0" indent="-342900">
              <a:lnSpc>
                <a:spcPct val="120000"/>
              </a:lnSpc>
              <a:spcBef>
                <a:spcPts val="0"/>
              </a:spcBef>
              <a:spcAft>
                <a:spcPts val="0"/>
              </a:spcAft>
              <a:buFont typeface="Courier New" panose="02070309020205020404" pitchFamily="49" charset="0"/>
              <a:buChar char="o"/>
            </a:pPr>
            <a:r>
              <a:rPr lang="en-US" dirty="0">
                <a:solidFill>
                  <a:srgbClr val="575A5D"/>
                </a:solidFill>
                <a:latin typeface="Times New Roman" panose="02020603050405020304" pitchFamily="18" charset="0"/>
                <a:cs typeface="Times New Roman" panose="02020603050405020304" pitchFamily="18" charset="0"/>
              </a:rPr>
              <a:t>Aspirin has a larger effect on </a:t>
            </a:r>
            <a:r>
              <a:rPr lang="en-US" u="sng" dirty="0">
                <a:solidFill>
                  <a:srgbClr val="575A5D"/>
                </a:solidFill>
                <a:latin typeface="Times New Roman" panose="02020603050405020304" pitchFamily="18" charset="0"/>
                <a:cs typeface="Times New Roman" panose="02020603050405020304" pitchFamily="18" charset="0"/>
              </a:rPr>
              <a:t>non-cardioembolic strokes </a:t>
            </a:r>
            <a:r>
              <a:rPr lang="en-US" dirty="0">
                <a:solidFill>
                  <a:srgbClr val="575A5D"/>
                </a:solidFill>
                <a:latin typeface="Times New Roman" panose="02020603050405020304" pitchFamily="18" charset="0"/>
                <a:cs typeface="Times New Roman" panose="02020603050405020304" pitchFamily="18" charset="0"/>
              </a:rPr>
              <a:t>than cardioembolic strokes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977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2AE3-2CE5-58E6-0121-3753DC10859E}"/>
              </a:ext>
            </a:extLst>
          </p:cNvPr>
          <p:cNvSpPr>
            <a:spLocks noGrp="1"/>
          </p:cNvSpPr>
          <p:nvPr>
            <p:ph type="title"/>
          </p:nvPr>
        </p:nvSpPr>
        <p:spPr>
          <a:xfrm>
            <a:off x="0" y="0"/>
            <a:ext cx="10515600" cy="1325563"/>
          </a:xfrm>
        </p:spPr>
        <p:txBody>
          <a:bodyPr/>
          <a:lstStyle/>
          <a:p>
            <a:r>
              <a:rPr lang="en-US" dirty="0"/>
              <a:t>Bleeding Risk: Aspirin vs Warfarin</a:t>
            </a:r>
          </a:p>
        </p:txBody>
      </p:sp>
      <p:sp>
        <p:nvSpPr>
          <p:cNvPr id="3" name="Text Placeholder 2">
            <a:extLst>
              <a:ext uri="{FF2B5EF4-FFF2-40B4-BE49-F238E27FC236}">
                <a16:creationId xmlns:a16="http://schemas.microsoft.com/office/drawing/2014/main" id="{81521031-3F06-0CC6-5F31-B9415A3E8D1C}"/>
              </a:ext>
            </a:extLst>
          </p:cNvPr>
          <p:cNvSpPr>
            <a:spLocks noGrp="1"/>
          </p:cNvSpPr>
          <p:nvPr>
            <p:ph type="body" idx="1"/>
          </p:nvPr>
        </p:nvSpPr>
        <p:spPr>
          <a:xfrm>
            <a:off x="903514" y="1657674"/>
            <a:ext cx="10515600" cy="4351338"/>
          </a:xfrm>
        </p:spPr>
        <p:txBody>
          <a:bodyPr/>
          <a:lstStyle/>
          <a:p>
            <a:pPr marL="0" marR="0" indent="0">
              <a:lnSpc>
                <a:spcPct val="107000"/>
              </a:lnSpc>
              <a:spcBef>
                <a:spcPts val="0"/>
              </a:spcBef>
              <a:spcAft>
                <a:spcPts val="800"/>
              </a:spcAft>
              <a:buNone/>
            </a:pPr>
            <a:r>
              <a:rPr lang="en-US" sz="26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Warfarin versus aspirin for stroke prevention in an elderly community population with atrial fibrillation (the Birmingham Atrial Fibrillation Treatment of the Aged Study, BAFTA): a randomized controlled trial - The Lancet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2007</a:t>
            </a:r>
          </a:p>
          <a:p>
            <a:pPr marL="342900">
              <a:lnSpc>
                <a:spcPct val="107000"/>
              </a:lnSpc>
              <a:spcBef>
                <a:spcPts val="0"/>
              </a:spcBef>
              <a:buFont typeface="Courier New" panose="02070309020205020404" pitchFamily="49" charset="0"/>
              <a:buChar char="o"/>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Aspirin has the same bleeding risk as warfarin but is not as effective at preventing Afib related stroke. </a:t>
            </a:r>
          </a:p>
          <a:p>
            <a:pPr marL="342900">
              <a:lnSpc>
                <a:spcPct val="107000"/>
              </a:lnSpc>
              <a:spcBef>
                <a:spcPts val="0"/>
              </a:spcBef>
              <a:buFont typeface="Courier New" panose="02070309020205020404" pitchFamily="49" charset="0"/>
              <a:buChar char="o"/>
            </a:pPr>
            <a:r>
              <a:rPr lang="en-US" sz="2600" dirty="0">
                <a:latin typeface="Times New Roman" panose="02020603050405020304" pitchFamily="18" charset="0"/>
                <a:ea typeface="Calibri" panose="020F0502020204030204" pitchFamily="34" charset="0"/>
                <a:cs typeface="Times New Roman" panose="02020603050405020304" pitchFamily="18" charset="0"/>
              </a:rPr>
              <a:t>Warfarin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was superior in reducing thromboembolism risk </a:t>
            </a:r>
          </a:p>
          <a:p>
            <a:pPr marL="342900" marR="0" lvl="0" indent="-342900">
              <a:lnSpc>
                <a:spcPct val="107000"/>
              </a:lnSpc>
              <a:spcBef>
                <a:spcPts val="0"/>
              </a:spcBef>
              <a:spcAft>
                <a:spcPts val="0"/>
              </a:spcAft>
              <a:buFont typeface="Courier New" panose="02070309020205020404" pitchFamily="49" charset="0"/>
              <a:buChar char="o"/>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Risk of major bleeding or intracranial hemorrhage was about the same</a:t>
            </a:r>
          </a:p>
          <a:p>
            <a:endParaRPr lang="en-US" dirty="0"/>
          </a:p>
        </p:txBody>
      </p:sp>
    </p:spTree>
    <p:extLst>
      <p:ext uri="{BB962C8B-B14F-4D97-AF65-F5344CB8AC3E}">
        <p14:creationId xmlns:p14="http://schemas.microsoft.com/office/powerpoint/2010/main" val="191690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2AE3-2CE5-58E6-0121-3753DC10859E}"/>
              </a:ext>
            </a:extLst>
          </p:cNvPr>
          <p:cNvSpPr>
            <a:spLocks noGrp="1"/>
          </p:cNvSpPr>
          <p:nvPr>
            <p:ph type="title"/>
          </p:nvPr>
        </p:nvSpPr>
        <p:spPr>
          <a:xfrm>
            <a:off x="0" y="18255"/>
            <a:ext cx="10515600" cy="1325563"/>
          </a:xfrm>
        </p:spPr>
        <p:txBody>
          <a:bodyPr/>
          <a:lstStyle/>
          <a:p>
            <a:r>
              <a:rPr lang="en-US" dirty="0"/>
              <a:t>Bleeding Risk: Warfarin vs DOACs</a:t>
            </a:r>
          </a:p>
        </p:txBody>
      </p:sp>
      <p:sp>
        <p:nvSpPr>
          <p:cNvPr id="3" name="Text Placeholder 2">
            <a:extLst>
              <a:ext uri="{FF2B5EF4-FFF2-40B4-BE49-F238E27FC236}">
                <a16:creationId xmlns:a16="http://schemas.microsoft.com/office/drawing/2014/main" id="{81521031-3F06-0CC6-5F31-B9415A3E8D1C}"/>
              </a:ext>
            </a:extLst>
          </p:cNvPr>
          <p:cNvSpPr>
            <a:spLocks noGrp="1"/>
          </p:cNvSpPr>
          <p:nvPr>
            <p:ph type="body" idx="1"/>
          </p:nvPr>
        </p:nvSpPr>
        <p:spPr/>
        <p:txBody>
          <a:bodyPr/>
          <a:lstStyle/>
          <a:p>
            <a:pPr marL="114300" indent="0">
              <a:buNone/>
            </a:pPr>
            <a:r>
              <a:rPr lang="en-US" b="1" dirty="0">
                <a:solidFill>
                  <a:srgbClr val="212121"/>
                </a:solidFill>
                <a:latin typeface="Times New Roman" panose="02020603050405020304" pitchFamily="18" charset="0"/>
                <a:cs typeface="Times New Roman" panose="02020603050405020304" pitchFamily="18" charset="0"/>
              </a:rPr>
              <a:t>DOACs are safer and noninferior to warfarin</a:t>
            </a:r>
          </a:p>
          <a:p>
            <a:pPr marL="114300" indent="0">
              <a:buNone/>
            </a:pPr>
            <a:endParaRPr lang="en-US" dirty="0">
              <a:hlinkClick r:id="rId2"/>
            </a:endParaRPr>
          </a:p>
          <a:p>
            <a:pPr marL="114300" indent="0">
              <a:buNone/>
            </a:pPr>
            <a:r>
              <a:rPr lang="en-US" dirty="0">
                <a:latin typeface="Times New Roman" panose="02020603050405020304" pitchFamily="18" charset="0"/>
                <a:cs typeface="Times New Roman" panose="02020603050405020304" pitchFamily="18" charset="0"/>
                <a:hlinkClick r:id="rId2"/>
              </a:rPr>
              <a:t>Rivaroxaban versus Warfarin in Nonvalvular Atrial Fibrillation | NEJM</a:t>
            </a:r>
            <a:endParaRPr lang="en-US" dirty="0">
              <a:latin typeface="Times New Roman" panose="02020603050405020304" pitchFamily="18" charset="0"/>
              <a:cs typeface="Times New Roman" panose="02020603050405020304" pitchFamily="18" charset="0"/>
            </a:endParaRPr>
          </a:p>
          <a:p>
            <a:r>
              <a:rPr lang="en-US" dirty="0">
                <a:solidFill>
                  <a:srgbClr val="212121"/>
                </a:solidFill>
                <a:latin typeface="Times New Roman" panose="02020603050405020304" pitchFamily="18" charset="0"/>
                <a:cs typeface="Times New Roman" panose="02020603050405020304" pitchFamily="18" charset="0"/>
              </a:rPr>
              <a:t>R</a:t>
            </a:r>
            <a:r>
              <a:rPr lang="en-US" b="0" i="0" dirty="0">
                <a:solidFill>
                  <a:srgbClr val="212121"/>
                </a:solidFill>
                <a:effectLst/>
                <a:latin typeface="Times New Roman" panose="02020603050405020304" pitchFamily="18" charset="0"/>
                <a:cs typeface="Times New Roman" panose="02020603050405020304" pitchFamily="18" charset="0"/>
              </a:rPr>
              <a:t>ivaroxaban was noninferior to warfarin for the prevention of stroke or systemic embolism</a:t>
            </a:r>
          </a:p>
          <a:p>
            <a:pPr marL="114300" indent="0">
              <a:buNone/>
            </a:pPr>
            <a:r>
              <a:rPr lang="en-US" dirty="0">
                <a:latin typeface="Times New Roman" panose="02020603050405020304" pitchFamily="18" charset="0"/>
                <a:cs typeface="Times New Roman" panose="02020603050405020304" pitchFamily="18" charset="0"/>
                <a:hlinkClick r:id="rId3"/>
              </a:rPr>
              <a:t>Apixaban versus Warfarin in Patients with Atrial Fibrillation | NEJM</a:t>
            </a:r>
            <a:endParaRPr lang="en-US" b="0" i="0" dirty="0">
              <a:solidFill>
                <a:srgbClr val="212121"/>
              </a:solidFill>
              <a:effectLst/>
              <a:latin typeface="Times New Roman" panose="02020603050405020304" pitchFamily="18" charset="0"/>
              <a:cs typeface="Times New Roman" panose="02020603050405020304" pitchFamily="18" charset="0"/>
            </a:endParaRPr>
          </a:p>
          <a:p>
            <a:r>
              <a:rPr lang="en-US" dirty="0">
                <a:solidFill>
                  <a:srgbClr val="4D4D4D"/>
                </a:solidFill>
                <a:latin typeface="Times New Roman" panose="02020603050405020304" pitchFamily="18" charset="0"/>
                <a:cs typeface="Times New Roman" panose="02020603050405020304" pitchFamily="18" charset="0"/>
              </a:rPr>
              <a:t>A</a:t>
            </a:r>
            <a:r>
              <a:rPr lang="en-US" b="0" i="0" dirty="0">
                <a:solidFill>
                  <a:srgbClr val="4D4D4D"/>
                </a:solidFill>
                <a:effectLst/>
                <a:latin typeface="Times New Roman" panose="02020603050405020304" pitchFamily="18" charset="0"/>
                <a:cs typeface="Times New Roman" panose="02020603050405020304" pitchFamily="18" charset="0"/>
              </a:rPr>
              <a:t>pixaban was superior to warfarin in preventing stroke or systemic embolism, caused less bleeding, and resulted in lower mortality</a:t>
            </a:r>
          </a:p>
          <a:p>
            <a:endParaRPr lang="en-US" dirty="0"/>
          </a:p>
        </p:txBody>
      </p:sp>
    </p:spTree>
    <p:extLst>
      <p:ext uri="{BB962C8B-B14F-4D97-AF65-F5344CB8AC3E}">
        <p14:creationId xmlns:p14="http://schemas.microsoft.com/office/powerpoint/2010/main" val="1853979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78D7-2299-F7CA-3AD8-DE1350D93FBF}"/>
              </a:ext>
            </a:extLst>
          </p:cNvPr>
          <p:cNvSpPr>
            <a:spLocks noGrp="1"/>
          </p:cNvSpPr>
          <p:nvPr>
            <p:ph type="title"/>
          </p:nvPr>
        </p:nvSpPr>
        <p:spPr>
          <a:xfrm>
            <a:off x="0" y="18255"/>
            <a:ext cx="10515600" cy="1325563"/>
          </a:xfrm>
        </p:spPr>
        <p:txBody>
          <a:bodyPr/>
          <a:lstStyle/>
          <a:p>
            <a:r>
              <a:rPr lang="en-US" dirty="0"/>
              <a:t>Bleeding Risk: DOAC vs Aspirin</a:t>
            </a:r>
          </a:p>
        </p:txBody>
      </p:sp>
      <p:sp>
        <p:nvSpPr>
          <p:cNvPr id="3" name="Text Placeholder 2">
            <a:extLst>
              <a:ext uri="{FF2B5EF4-FFF2-40B4-BE49-F238E27FC236}">
                <a16:creationId xmlns:a16="http://schemas.microsoft.com/office/drawing/2014/main" id="{6CD6946A-67E1-3B0C-8BD5-3803F3385B0E}"/>
              </a:ext>
            </a:extLst>
          </p:cNvPr>
          <p:cNvSpPr>
            <a:spLocks noGrp="1"/>
          </p:cNvSpPr>
          <p:nvPr>
            <p:ph type="body" idx="1"/>
          </p:nvPr>
        </p:nvSpPr>
        <p:spPr/>
        <p:txBody>
          <a:bodyPr>
            <a:normAutofit/>
          </a:bodyPr>
          <a:lstStyle/>
          <a:p>
            <a:pPr marL="114300" indent="0">
              <a:lnSpc>
                <a:spcPct val="100000"/>
              </a:lnSpc>
              <a:buNone/>
            </a:pP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Thromboembolic Risk, Bleeding Outcomes and Effect of Different Antithrombotic Strategies in Very Elderly Patients With Atrial Fibrillation: A Sub-Analysis From the PREFER in AF (</a:t>
            </a:r>
            <a:r>
              <a:rPr lang="en-US" sz="18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PREvention</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a:t>
            </a:r>
            <a:r>
              <a:rPr lang="en-US" sz="18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oF</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Thromboembolic Events; European Registry in Atrial Fibrillation) (nih.gov)</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1" dirty="0">
                <a:latin typeface="Times New Roman" panose="02020603050405020304" pitchFamily="18" charset="0"/>
                <a:ea typeface="Calibri" panose="020F0502020204030204" pitchFamily="34" charset="0"/>
                <a:cs typeface="Times New Roman" panose="02020603050405020304" pitchFamily="18" charset="0"/>
              </a:rPr>
              <a:t>DOAC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bleeding risk was not higher than that of patients receiving antiplatelet treatment</a:t>
            </a:r>
          </a:p>
          <a:p>
            <a:r>
              <a:rPr lang="en-US" sz="1800" dirty="0">
                <a:latin typeface="Times New Roman" panose="02020603050405020304" pitchFamily="18" charset="0"/>
                <a:ea typeface="Calibri" panose="020F0502020204030204" pitchFamily="34" charset="0"/>
                <a:cs typeface="Times New Roman" panose="02020603050405020304" pitchFamily="18" charset="0"/>
              </a:rPr>
              <a:t>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 older the patients with AF, the higher was the weighted net clinical benefit in favor of anticoagulant therapy</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Effect of Age on Stroke Prevention Therapy in Patients With Atrial Fibrillation | Stroke (ahajournals.org)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pP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Aspirin becomes less effective at preventing stroke as we age but the bleeding risk stays the same</a:t>
            </a:r>
          </a:p>
          <a:p>
            <a:pPr marL="342900" marR="0" lvl="0" indent="-342900">
              <a:lnSpc>
                <a:spcPct val="107000"/>
              </a:lnSpc>
              <a:spcBef>
                <a:spcPts val="0"/>
              </a:spcBef>
              <a:spcAft>
                <a:spcPts val="800"/>
              </a:spcAft>
              <a:buFont typeface="Courier New" panose="02070309020205020404" pitchFamily="49" charset="0"/>
              <a:buChar char="o"/>
            </a:pPr>
            <a:r>
              <a:rPr lang="en-US" sz="1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DOAC efficacy is stable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2251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B1B931-620E-2772-35F9-0F01D5C8A75F}"/>
              </a:ext>
            </a:extLst>
          </p:cNvPr>
          <p:cNvSpPr>
            <a:spLocks noGrp="1"/>
          </p:cNvSpPr>
          <p:nvPr>
            <p:ph type="body" idx="1"/>
          </p:nvPr>
        </p:nvSpPr>
        <p:spPr>
          <a:xfrm>
            <a:off x="931506" y="1013861"/>
            <a:ext cx="10515600" cy="4351338"/>
          </a:xfrm>
        </p:spPr>
        <p:txBody>
          <a:bodyPr/>
          <a:lstStyle/>
          <a:p>
            <a:pPr marL="114300" indent="0">
              <a:buNone/>
            </a:pPr>
            <a:r>
              <a:rPr lang="en-US"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Misperceptions of aspirin efficacy and safety may perpetuate anticoagulant underutilization in atrial fibrillation | European Heart Journal | Oxford Academic (oup.com)</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indent="0">
              <a:buNone/>
            </a:pP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indent="0">
              <a:lnSpc>
                <a:spcPct val="100000"/>
              </a:lnSpc>
              <a:buNone/>
            </a:pP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Underutilization of OAC for AF may be perpetuated by aspirin remaining a soft option for physicians, based on misperceptions of both safety and efficacy of aspirin.”  </a:t>
            </a:r>
          </a:p>
          <a:p>
            <a:pPr marL="114300" indent="0">
              <a:buNone/>
            </a:pPr>
            <a:endParaRPr lang="en-US" sz="1800" u="sng" dirty="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hlinkClick r:id="rId2"/>
            </a:endParaRPr>
          </a:p>
          <a:p>
            <a:endParaRPr lang="en-US" dirty="0"/>
          </a:p>
        </p:txBody>
      </p:sp>
    </p:spTree>
    <p:extLst>
      <p:ext uri="{BB962C8B-B14F-4D97-AF65-F5344CB8AC3E}">
        <p14:creationId xmlns:p14="http://schemas.microsoft.com/office/powerpoint/2010/main" val="1510042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2AE3-2CE5-58E6-0121-3753DC10859E}"/>
              </a:ext>
            </a:extLst>
          </p:cNvPr>
          <p:cNvSpPr>
            <a:spLocks noGrp="1"/>
          </p:cNvSpPr>
          <p:nvPr>
            <p:ph type="title"/>
          </p:nvPr>
        </p:nvSpPr>
        <p:spPr>
          <a:xfrm>
            <a:off x="0" y="0"/>
            <a:ext cx="10515600" cy="1325563"/>
          </a:xfrm>
        </p:spPr>
        <p:txBody>
          <a:bodyPr/>
          <a:lstStyle/>
          <a:p>
            <a:r>
              <a:rPr lang="en-US" dirty="0"/>
              <a:t>Aspirin in Afib Summary</a:t>
            </a:r>
          </a:p>
        </p:txBody>
      </p:sp>
      <p:sp>
        <p:nvSpPr>
          <p:cNvPr id="3" name="Text Placeholder 2">
            <a:extLst>
              <a:ext uri="{FF2B5EF4-FFF2-40B4-BE49-F238E27FC236}">
                <a16:creationId xmlns:a16="http://schemas.microsoft.com/office/drawing/2014/main" id="{81521031-3F06-0CC6-5F31-B9415A3E8D1C}"/>
              </a:ext>
            </a:extLst>
          </p:cNvPr>
          <p:cNvSpPr>
            <a:spLocks noGrp="1"/>
          </p:cNvSpPr>
          <p:nvPr>
            <p:ph type="body" idx="1"/>
          </p:nvPr>
        </p:nvSpPr>
        <p:spPr>
          <a:xfrm>
            <a:off x="651587" y="1082352"/>
            <a:ext cx="11431555" cy="5775648"/>
          </a:xfrm>
        </p:spPr>
        <p:txBody>
          <a:bodyPr>
            <a:normAutofit/>
          </a:bodyPr>
          <a:lstStyle/>
          <a:p>
            <a:pPr marL="0" indent="0">
              <a:lnSpc>
                <a:spcPct val="120000"/>
              </a:lnSpc>
              <a:spcBef>
                <a:spcPts val="0"/>
              </a:spcBef>
              <a:buNone/>
            </a:pPr>
            <a:r>
              <a:rPr lang="en-US" sz="2800" b="1" i="1" dirty="0">
                <a:latin typeface="Times New Roman" panose="02020603050405020304" pitchFamily="18" charset="0"/>
                <a:cs typeface="Times New Roman" panose="02020603050405020304" pitchFamily="18" charset="0"/>
              </a:rPr>
              <a:t>Aspirin no longer has a role in stroke prevention for Afib</a:t>
            </a:r>
          </a:p>
          <a:p>
            <a:pPr marL="342900" marR="0" lvl="0" indent="-342900">
              <a:lnSpc>
                <a:spcPct val="120000"/>
              </a:lnSpc>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Aspirin reduced Afib related stroke risk </a:t>
            </a:r>
            <a:r>
              <a:rPr lang="en-US" dirty="0">
                <a:latin typeface="Times New Roman" panose="02020603050405020304" pitchFamily="18" charset="0"/>
                <a:ea typeface="Calibri" panose="020F0502020204030204" pitchFamily="34" charset="0"/>
                <a:cs typeface="Times New Roman" panose="02020603050405020304" pitchFamily="18" charset="0"/>
              </a:rPr>
              <a:t>20</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20000"/>
              </a:lnSpc>
              <a:spcBef>
                <a:spcPts val="0"/>
              </a:spcBef>
              <a:spcAft>
                <a:spcPts val="0"/>
              </a:spcAft>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Warfarin reduces Afib related stroke risk 60%</a:t>
            </a:r>
          </a:p>
          <a:p>
            <a:pPr marL="342900" marR="0" lvl="0" indent="-342900">
              <a:lnSpc>
                <a:spcPct val="120000"/>
              </a:lnSpc>
              <a:spcBef>
                <a:spcPts val="0"/>
              </a:spcBef>
              <a:spcAft>
                <a:spcPts val="0"/>
              </a:spcAft>
              <a:buFont typeface="Courier New" panose="02070309020205020404" pitchFamily="49" charset="0"/>
              <a:buChar char="o"/>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DOACS are noninferior to warfarin and probably safer</a:t>
            </a:r>
          </a:p>
          <a:p>
            <a:pPr marL="342900" marR="0" lvl="0" indent="-342900">
              <a:lnSpc>
                <a:spcPct val="120000"/>
              </a:lnSpc>
              <a:spcBef>
                <a:spcPts val="0"/>
              </a:spcBef>
              <a:spcAft>
                <a:spcPts val="0"/>
              </a:spcAf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Aspirin has the same bleeding risk as warfarin/DOACs</a:t>
            </a:r>
          </a:p>
          <a:p>
            <a:pPr marL="342900" marR="0" lvl="0" indent="-342900">
              <a:lnSpc>
                <a:spcPct val="120000"/>
              </a:lnSpc>
              <a:spcBef>
                <a:spcPts val="0"/>
              </a:spcBef>
              <a:spcAft>
                <a:spcPts val="0"/>
              </a:spcAf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Aspirin has significantly less efficacy compared to DOACs</a:t>
            </a:r>
          </a:p>
          <a:p>
            <a:pPr marL="342900" marR="0" lvl="0" indent="-342900">
              <a:lnSpc>
                <a:spcPct val="120000"/>
              </a:lnSpc>
              <a:spcBef>
                <a:spcPts val="0"/>
              </a:spcBef>
              <a:spcAft>
                <a:spcPts val="0"/>
              </a:spcAf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Aspirin is not safer in frail, elderly, Afib patients </a:t>
            </a:r>
          </a:p>
          <a:p>
            <a:pPr marL="342900" marR="0" lvl="0" indent="-342900">
              <a:lnSpc>
                <a:spcPct val="107000"/>
              </a:lnSpc>
              <a:spcBef>
                <a:spcPts val="0"/>
              </a:spcBef>
              <a:spcAft>
                <a:spcPts val="0"/>
              </a:spcAf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The European Society of Cardiology does not support antiplatelet monotherapy for stroke prevention irrespective of stroke risk. </a:t>
            </a:r>
          </a:p>
          <a:p>
            <a:pPr marL="342900" marR="0" lvl="0" indent="-342900">
              <a:lnSpc>
                <a:spcPct val="107000"/>
              </a:lnSpc>
              <a:spcBef>
                <a:spcPts val="0"/>
              </a:spcBef>
              <a:spcAft>
                <a:spcPts val="0"/>
              </a:spcAf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The 2019 AHA/ACC/HRS focused update omits any recommendation for aspirin in patients with low risk.</a:t>
            </a:r>
          </a:p>
          <a:p>
            <a:pPr marL="342900" marR="0" lvl="0" indent="-342900">
              <a:lnSpc>
                <a:spcPct val="120000"/>
              </a:lnSpc>
              <a:spcBef>
                <a:spcPts val="0"/>
              </a:spcBef>
              <a:spcAft>
                <a:spcPts val="0"/>
              </a:spcAft>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0"/>
              </a:spcAft>
              <a:buFont typeface="Courier New" panose="02070309020205020404" pitchFamily="49" charset="0"/>
              <a:buChar char="o"/>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697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932D-DDCA-09A6-099B-78BE4B8EA0B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Text Placeholder 2">
            <a:extLst>
              <a:ext uri="{FF2B5EF4-FFF2-40B4-BE49-F238E27FC236}">
                <a16:creationId xmlns:a16="http://schemas.microsoft.com/office/drawing/2014/main" id="{147557FF-3934-1585-C159-D36E1F1584EB}"/>
              </a:ext>
            </a:extLst>
          </p:cNvPr>
          <p:cNvSpPr>
            <a:spLocks noGrp="1"/>
          </p:cNvSpPr>
          <p:nvPr>
            <p:ph type="body" idx="1"/>
          </p:nvPr>
        </p:nvSpPr>
        <p:spPr>
          <a:xfrm>
            <a:off x="838200" y="1825625"/>
            <a:ext cx="10515600" cy="3296881"/>
          </a:xfrm>
        </p:spPr>
        <p:txBody>
          <a:bodyPr/>
          <a:lstStyle/>
          <a:p>
            <a:pPr marL="285750" indent="-285750">
              <a:lnSpc>
                <a:spcPct val="107000"/>
              </a:lnSpc>
              <a:spcBef>
                <a:spcPts val="0"/>
              </a:spcBef>
              <a:spcAft>
                <a:spcPts val="800"/>
              </a:spcAft>
            </a:pP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Is It Time to Start Stopping Aspirin for Stroke Prevention in Afib? | </a:t>
            </a:r>
            <a:r>
              <a:rPr lang="en-US" sz="18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MedPage</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Today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pP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Treating atrial fibrillation with antiplatelet drugs in the elderly: pro and contra arguments (escardio.org)</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pP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Fall risk and anticoagulation for atrial fibrillation in the elderly: A delicate balance | Cleveland Clinic Journal of Medicine (ccjm.org)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pP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Misperceptions of aspirin efficacy and safety may perpetuate anticoagulant underutilization in atrial fibrillation | European Heart Journal | Oxford Academic (oup.com)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buNone/>
            </a:pPr>
            <a:endParaRPr lang="en-US" dirty="0"/>
          </a:p>
        </p:txBody>
      </p:sp>
    </p:spTree>
    <p:extLst>
      <p:ext uri="{BB962C8B-B14F-4D97-AF65-F5344CB8AC3E}">
        <p14:creationId xmlns:p14="http://schemas.microsoft.com/office/powerpoint/2010/main" val="1247059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B1FD44-9EA4-3B4F-0D33-71D76075E512}"/>
              </a:ext>
            </a:extLst>
          </p:cNvPr>
          <p:cNvSpPr>
            <a:spLocks noGrp="1"/>
          </p:cNvSpPr>
          <p:nvPr>
            <p:ph type="body" idx="1"/>
          </p:nvPr>
        </p:nvSpPr>
        <p:spPr>
          <a:xfrm>
            <a:off x="2595979" y="2547891"/>
            <a:ext cx="5802297" cy="3371619"/>
          </a:xfrm>
        </p:spPr>
        <p:txBody>
          <a:bodyPr>
            <a:normAutofit/>
          </a:bodyPr>
          <a:lstStyle/>
          <a:p>
            <a:pPr marL="114300" indent="0" algn="ctr">
              <a:buNone/>
            </a:pPr>
            <a:r>
              <a:rPr lang="en-US" sz="5400" dirty="0"/>
              <a:t>Aspirin in PAD/PVD</a:t>
            </a:r>
          </a:p>
        </p:txBody>
      </p:sp>
    </p:spTree>
    <p:extLst>
      <p:ext uri="{BB962C8B-B14F-4D97-AF65-F5344CB8AC3E}">
        <p14:creationId xmlns:p14="http://schemas.microsoft.com/office/powerpoint/2010/main" val="4002361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3FC8-27DF-8544-C41E-F83F208E418D}"/>
              </a:ext>
            </a:extLst>
          </p:cNvPr>
          <p:cNvSpPr>
            <a:spLocks noGrp="1"/>
          </p:cNvSpPr>
          <p:nvPr>
            <p:ph type="title"/>
          </p:nvPr>
        </p:nvSpPr>
        <p:spPr>
          <a:xfrm>
            <a:off x="0" y="18255"/>
            <a:ext cx="10515600" cy="1325563"/>
          </a:xfrm>
        </p:spPr>
        <p:txBody>
          <a:bodyPr/>
          <a:lstStyle/>
          <a:p>
            <a:r>
              <a:rPr lang="en-US" dirty="0"/>
              <a:t>Aspirin in PAD/PVD</a:t>
            </a:r>
          </a:p>
        </p:txBody>
      </p:sp>
      <p:sp>
        <p:nvSpPr>
          <p:cNvPr id="3" name="Text Placeholder 2">
            <a:extLst>
              <a:ext uri="{FF2B5EF4-FFF2-40B4-BE49-F238E27FC236}">
                <a16:creationId xmlns:a16="http://schemas.microsoft.com/office/drawing/2014/main" id="{20A0B0C0-4821-CF87-2F23-C4F480B4648B}"/>
              </a:ext>
            </a:extLst>
          </p:cNvPr>
          <p:cNvSpPr>
            <a:spLocks noGrp="1"/>
          </p:cNvSpPr>
          <p:nvPr>
            <p:ph type="body" idx="1"/>
          </p:nvPr>
        </p:nvSpPr>
        <p:spPr>
          <a:xfrm>
            <a:off x="838200" y="1488273"/>
            <a:ext cx="10515600" cy="4566298"/>
          </a:xfrm>
        </p:spPr>
        <p:txBody>
          <a:bodyPr>
            <a:normAutofit lnSpcReduction="10000"/>
          </a:bodyPr>
          <a:lstStyle/>
          <a:p>
            <a:r>
              <a:rPr lang="en-US" dirty="0">
                <a:latin typeface="Times New Roman" panose="02020603050405020304" pitchFamily="18" charset="0"/>
                <a:cs typeface="Times New Roman" panose="02020603050405020304" pitchFamily="18" charset="0"/>
              </a:rPr>
              <a:t>Recs for Aspirin in PAD/PVD </a:t>
            </a:r>
          </a:p>
          <a:p>
            <a:pPr lvl="1"/>
            <a:r>
              <a:rPr lang="en-US" dirty="0">
                <a:latin typeface="Times New Roman" panose="02020603050405020304" pitchFamily="18" charset="0"/>
                <a:cs typeface="Times New Roman" panose="02020603050405020304" pitchFamily="18" charset="0"/>
              </a:rPr>
              <a:t>Based on data from the </a:t>
            </a:r>
            <a:r>
              <a:rPr lang="en-US" dirty="0">
                <a:latin typeface="Times New Roman" panose="02020603050405020304" pitchFamily="18" charset="0"/>
                <a:cs typeface="Times New Roman" panose="02020603050405020304" pitchFamily="18" charset="0"/>
                <a:hlinkClick r:id="rId2"/>
              </a:rPr>
              <a:t>Antithrombotic Trialists Collaboration 2002</a:t>
            </a:r>
            <a:r>
              <a:rPr lang="en-US" dirty="0">
                <a:latin typeface="Times New Roman" panose="02020603050405020304" pitchFamily="18" charset="0"/>
                <a:cs typeface="Times New Roman" panose="02020603050405020304" pitchFamily="18" charset="0"/>
              </a:rPr>
              <a:t> and other similar studies </a:t>
            </a:r>
          </a:p>
          <a:p>
            <a:pPr lvl="1"/>
            <a:r>
              <a:rPr lang="en-US" dirty="0">
                <a:latin typeface="Times New Roman" panose="02020603050405020304" pitchFamily="18" charset="0"/>
                <a:cs typeface="Times New Roman" panose="02020603050405020304" pitchFamily="18" charset="0"/>
              </a:rPr>
              <a:t>Goal is CVD risk reduction</a:t>
            </a:r>
          </a:p>
          <a:p>
            <a:r>
              <a:rPr lang="en-US" dirty="0">
                <a:latin typeface="Times New Roman" panose="02020603050405020304" pitchFamily="18" charset="0"/>
                <a:cs typeface="Times New Roman" panose="02020603050405020304" pitchFamily="18" charset="0"/>
              </a:rPr>
              <a:t>AHA/ACC Recs for PAD</a:t>
            </a:r>
          </a:p>
          <a:p>
            <a:pPr lvl="1"/>
            <a:r>
              <a:rPr lang="en-US" dirty="0">
                <a:latin typeface="Times New Roman" panose="02020603050405020304" pitchFamily="18" charset="0"/>
                <a:cs typeface="Times New Roman" panose="02020603050405020304" pitchFamily="18" charset="0"/>
              </a:rPr>
              <a:t>Aspirin for primary prevention</a:t>
            </a:r>
          </a:p>
          <a:p>
            <a:pPr lvl="1"/>
            <a:r>
              <a:rPr lang="en-US" dirty="0">
                <a:latin typeface="Times New Roman" panose="02020603050405020304" pitchFamily="18" charset="0"/>
                <a:cs typeface="Times New Roman" panose="02020603050405020304" pitchFamily="18" charset="0"/>
              </a:rPr>
              <a:t>Aspirin (or </a:t>
            </a:r>
            <a:r>
              <a:rPr lang="en-US" dirty="0" err="1">
                <a:latin typeface="Times New Roman" panose="02020603050405020304" pitchFamily="18" charset="0"/>
                <a:cs typeface="Times New Roman" panose="02020603050405020304" pitchFamily="18" charset="0"/>
              </a:rPr>
              <a:t>clopidigrel</a:t>
            </a:r>
            <a:r>
              <a:rPr lang="en-US" dirty="0">
                <a:latin typeface="Times New Roman" panose="02020603050405020304" pitchFamily="18" charset="0"/>
                <a:cs typeface="Times New Roman" panose="02020603050405020304" pitchFamily="18" charset="0"/>
              </a:rPr>
              <a:t>) for secondary prevention in symptomatic PAD</a:t>
            </a:r>
          </a:p>
          <a:p>
            <a:pPr lvl="1"/>
            <a:r>
              <a:rPr lang="en-US" dirty="0">
                <a:latin typeface="Times New Roman" panose="02020603050405020304" pitchFamily="18" charset="0"/>
                <a:cs typeface="Times New Roman" panose="02020603050405020304" pitchFamily="18" charset="0"/>
              </a:rPr>
              <a:t>Aspirin (or </a:t>
            </a:r>
            <a:r>
              <a:rPr lang="en-US" dirty="0" err="1">
                <a:latin typeface="Times New Roman" panose="02020603050405020304" pitchFamily="18" charset="0"/>
                <a:cs typeface="Times New Roman" panose="02020603050405020304" pitchFamily="18" charset="0"/>
              </a:rPr>
              <a:t>clopidigrel</a:t>
            </a:r>
            <a:r>
              <a:rPr lang="en-US" dirty="0">
                <a:latin typeface="Times New Roman" panose="02020603050405020304" pitchFamily="18" charset="0"/>
                <a:cs typeface="Times New Roman" panose="02020603050405020304" pitchFamily="18" charset="0"/>
              </a:rPr>
              <a:t>) for secondary prevention in Asymptomatic PAD with low ABI is reasonable</a:t>
            </a:r>
          </a:p>
          <a:p>
            <a:r>
              <a:rPr lang="en-US" dirty="0">
                <a:latin typeface="Times New Roman" panose="02020603050405020304" pitchFamily="18" charset="0"/>
                <a:cs typeface="Times New Roman" panose="02020603050405020304" pitchFamily="18" charset="0"/>
              </a:rPr>
              <a:t>European guidelines</a:t>
            </a:r>
          </a:p>
          <a:p>
            <a:pPr lvl="1"/>
            <a:r>
              <a:rPr lang="en-US" dirty="0">
                <a:latin typeface="Times New Roman" panose="02020603050405020304" pitchFamily="18" charset="0"/>
                <a:cs typeface="Times New Roman" panose="02020603050405020304" pitchFamily="18" charset="0"/>
              </a:rPr>
              <a:t>Against antiplatelet therapy in Asymptomatic PAD</a:t>
            </a:r>
          </a:p>
          <a:p>
            <a:pPr lvl="2"/>
            <a:endParaRPr lang="en-US" dirty="0">
              <a:latin typeface="Times New Roman" panose="02020603050405020304" pitchFamily="18" charset="0"/>
              <a:cs typeface="Times New Roman" panose="02020603050405020304" pitchFamily="18" charset="0"/>
            </a:endParaRPr>
          </a:p>
          <a:p>
            <a:pPr marL="1028700" lvl="2" indent="0">
              <a:buNone/>
            </a:pPr>
            <a:endParaRPr lang="en-US" dirty="0">
              <a:latin typeface="Times New Roman" panose="02020603050405020304" pitchFamily="18" charset="0"/>
              <a:cs typeface="Times New Roman" panose="02020603050405020304" pitchFamily="18" charset="0"/>
            </a:endParaRPr>
          </a:p>
          <a:p>
            <a:pPr lvl="1"/>
            <a:endParaRPr lang="en-US" dirty="0"/>
          </a:p>
          <a:p>
            <a:pPr lvl="1"/>
            <a:endParaRPr lang="en-US" dirty="0"/>
          </a:p>
          <a:p>
            <a:pPr lvl="1"/>
            <a:endParaRPr lang="en-US" dirty="0"/>
          </a:p>
        </p:txBody>
      </p:sp>
      <p:sp>
        <p:nvSpPr>
          <p:cNvPr id="5" name="TextBox 4">
            <a:extLst>
              <a:ext uri="{FF2B5EF4-FFF2-40B4-BE49-F238E27FC236}">
                <a16:creationId xmlns:a16="http://schemas.microsoft.com/office/drawing/2014/main" id="{CFC383C1-8B62-DA13-39B9-EBF8E3ABDAD4}"/>
              </a:ext>
            </a:extLst>
          </p:cNvPr>
          <p:cNvSpPr txBox="1"/>
          <p:nvPr/>
        </p:nvSpPr>
        <p:spPr>
          <a:xfrm>
            <a:off x="90995" y="6231265"/>
            <a:ext cx="12101005" cy="738664"/>
          </a:xfrm>
          <a:prstGeom prst="rect">
            <a:avLst/>
          </a:prstGeom>
          <a:noFill/>
        </p:spPr>
        <p:txBody>
          <a:bodyPr wrap="square">
            <a:spAutoFit/>
          </a:bodyPr>
          <a:lstStyle/>
          <a:p>
            <a:r>
              <a:rPr lang="en-US" dirty="0">
                <a:hlinkClick r:id="rId3"/>
              </a:rPr>
              <a:t>Aspirin Monotherapy Should Not Be Recommended for </a:t>
            </a:r>
            <a:r>
              <a:rPr lang="en-US" dirty="0" err="1">
                <a:hlinkClick r:id="rId3"/>
              </a:rPr>
              <a:t>Cardioprotection</a:t>
            </a:r>
            <a:r>
              <a:rPr lang="en-US" dirty="0">
                <a:hlinkClick r:id="rId3"/>
              </a:rPr>
              <a:t> in Patients With Symptomatic Peripheral Artery Disease | Circulation (ahajournals.org)</a:t>
            </a:r>
            <a:endParaRPr lang="en-US" dirty="0"/>
          </a:p>
          <a:p>
            <a:r>
              <a:rPr lang="en-US" dirty="0">
                <a:hlinkClick r:id="rId4"/>
              </a:rPr>
              <a:t>ACC/AHA Versus ESC Guidelines for Diagnosis and Management of Peripheral Artery Disease: JACC Guideline Comparison - ScienceDirect</a:t>
            </a:r>
            <a:endParaRPr lang="en-US" dirty="0"/>
          </a:p>
        </p:txBody>
      </p:sp>
    </p:spTree>
    <p:extLst>
      <p:ext uri="{BB962C8B-B14F-4D97-AF65-F5344CB8AC3E}">
        <p14:creationId xmlns:p14="http://schemas.microsoft.com/office/powerpoint/2010/main" val="204343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0" y="183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dirty="0"/>
              <a:t>Aspirin Mechanism</a:t>
            </a:r>
            <a:endParaRPr dirty="0"/>
          </a:p>
        </p:txBody>
      </p:sp>
      <p:sp>
        <p:nvSpPr>
          <p:cNvPr id="108" name="Google Shape;108;p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sz="2400" dirty="0"/>
              <a:t>Rapidly absorbed in upper GI tract</a:t>
            </a:r>
            <a:endParaRPr sz="2400" dirty="0"/>
          </a:p>
          <a:p>
            <a:pPr marL="914400" lvl="1" indent="-342900" algn="l" rtl="0">
              <a:spcBef>
                <a:spcPts val="0"/>
              </a:spcBef>
              <a:spcAft>
                <a:spcPts val="0"/>
              </a:spcAft>
              <a:buSzPts val="1800"/>
              <a:buChar char="•"/>
            </a:pPr>
            <a:r>
              <a:rPr lang="en-US" dirty="0"/>
              <a:t>inhibits platelet function within 60 minutes</a:t>
            </a:r>
            <a:endParaRPr dirty="0"/>
          </a:p>
          <a:p>
            <a:pPr marL="914400" lvl="1" indent="-342900" algn="l" rtl="0">
              <a:spcBef>
                <a:spcPts val="0"/>
              </a:spcBef>
              <a:spcAft>
                <a:spcPts val="0"/>
              </a:spcAft>
              <a:buSzPts val="1800"/>
              <a:buChar char="•"/>
            </a:pPr>
            <a:r>
              <a:rPr lang="en-US" b="1" dirty="0"/>
              <a:t>Enteric coating significantly delays absorption</a:t>
            </a:r>
          </a:p>
          <a:p>
            <a:pPr lvl="2">
              <a:spcBef>
                <a:spcPts val="0"/>
              </a:spcBef>
            </a:pPr>
            <a:r>
              <a:rPr lang="en-US" b="1" dirty="0"/>
              <a:t>BUT, does not seem to reduce GI Bleeding risk</a:t>
            </a:r>
          </a:p>
          <a:p>
            <a:pPr lvl="2">
              <a:spcBef>
                <a:spcPts val="0"/>
              </a:spcBef>
            </a:pPr>
            <a:r>
              <a:rPr lang="en-US" dirty="0">
                <a:hlinkClick r:id="rId3"/>
              </a:rPr>
              <a:t>Risk of aspirin-associated major upper-gastrointestinal bleeding with enteric-coated or buffered product - PubMed (nih.gov)</a:t>
            </a:r>
            <a:endParaRPr lang="en-US" dirty="0"/>
          </a:p>
          <a:p>
            <a:pPr marL="571500" lvl="1"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US" sz="2400" dirty="0"/>
              <a:t>Single 100mg dose stops Thromboxane synthesis </a:t>
            </a:r>
            <a:endParaRPr sz="2400" dirty="0"/>
          </a:p>
          <a:p>
            <a:pPr marL="457200" lvl="0" indent="-342900" algn="l" rtl="0">
              <a:spcBef>
                <a:spcPts val="0"/>
              </a:spcBef>
              <a:spcAft>
                <a:spcPts val="0"/>
              </a:spcAft>
              <a:buSzPts val="1800"/>
              <a:buChar char="•"/>
            </a:pPr>
            <a:r>
              <a:rPr lang="en-US" sz="2400" dirty="0"/>
              <a:t>Effect of daily dosing is cumulative. </a:t>
            </a:r>
            <a:endParaRPr sz="2400" dirty="0"/>
          </a:p>
          <a:p>
            <a:pPr marL="457200" lvl="0" indent="-342900" algn="l" rtl="0">
              <a:spcBef>
                <a:spcPts val="0"/>
              </a:spcBef>
              <a:spcAft>
                <a:spcPts val="0"/>
              </a:spcAft>
              <a:buSzPts val="1800"/>
              <a:buChar char="•"/>
            </a:pPr>
            <a:r>
              <a:rPr lang="en-US" sz="2400" dirty="0"/>
              <a:t>Higher doses not proven to be more effective for antiplatelet effects and increase GI side effects. </a:t>
            </a:r>
            <a:endParaRPr sz="2400" dirty="0"/>
          </a:p>
          <a:p>
            <a:pPr marL="457200" lvl="0" indent="-342900" algn="l" rtl="0">
              <a:spcBef>
                <a:spcPts val="0"/>
              </a:spcBef>
              <a:spcAft>
                <a:spcPts val="0"/>
              </a:spcAft>
              <a:buSzPts val="1800"/>
              <a:buChar char="•"/>
            </a:pPr>
            <a:endParaRPr dirty="0"/>
          </a:p>
          <a:p>
            <a:pPr marL="457200" lvl="0" indent="0" algn="l" rtl="0">
              <a:spcBef>
                <a:spcPts val="1000"/>
              </a:spcBef>
              <a:spcAft>
                <a:spcPts val="0"/>
              </a:spcAft>
              <a:buClr>
                <a:schemeClr val="dk1"/>
              </a:buClr>
              <a:buSzPts val="1100"/>
              <a:buFont typeface="Arial"/>
              <a:buNone/>
            </a:pPr>
            <a:endParaRPr dirty="0"/>
          </a:p>
          <a:p>
            <a:pPr marL="0" lvl="0" indent="0" algn="l" rtl="0">
              <a:spcBef>
                <a:spcPts val="1000"/>
              </a:spcBef>
              <a:spcAft>
                <a:spcPts val="0"/>
              </a:spcAft>
              <a:buNone/>
            </a:pPr>
            <a:endParaRPr dirty="0"/>
          </a:p>
        </p:txBody>
      </p:sp>
      <p:sp>
        <p:nvSpPr>
          <p:cNvPr id="109" name="Google Shape;109;p17"/>
          <p:cNvSpPr txBox="1"/>
          <p:nvPr/>
        </p:nvSpPr>
        <p:spPr>
          <a:xfrm>
            <a:off x="9192000" y="65040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u="sng">
                <a:solidFill>
                  <a:schemeClr val="hlink"/>
                </a:solidFill>
                <a:hlinkClick r:id="rId4"/>
              </a:rPr>
              <a:t>Aspirin | Circulation (ahajournals.org)</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E6DF5D-C335-30E8-2499-4990E7ECC4D3}"/>
              </a:ext>
            </a:extLst>
          </p:cNvPr>
          <p:cNvSpPr>
            <a:spLocks noGrp="1"/>
          </p:cNvSpPr>
          <p:nvPr>
            <p:ph type="body" idx="1"/>
          </p:nvPr>
        </p:nvSpPr>
        <p:spPr>
          <a:xfrm>
            <a:off x="838200" y="1505737"/>
            <a:ext cx="10515600" cy="4351338"/>
          </a:xfrm>
        </p:spPr>
        <p:txBody>
          <a:bodyPr/>
          <a:lstStyle/>
          <a:p>
            <a:pPr marL="114300" indent="0">
              <a:buNone/>
            </a:pPr>
            <a:r>
              <a:rPr lang="en-US" dirty="0">
                <a:latin typeface="Times New Roman" panose="02020603050405020304" pitchFamily="18" charset="0"/>
                <a:cs typeface="Times New Roman" panose="02020603050405020304" pitchFamily="18" charset="0"/>
              </a:rPr>
              <a:t>Newer studies looking specifically at PAD/PVD exist</a:t>
            </a:r>
          </a:p>
          <a:p>
            <a:pPr lvl="1"/>
            <a:r>
              <a:rPr lang="en-US" b="0" i="0" dirty="0">
                <a:solidFill>
                  <a:srgbClr val="212121"/>
                </a:solidFill>
                <a:effectLst/>
                <a:latin typeface="Times New Roman" panose="02020603050405020304" pitchFamily="18" charset="0"/>
                <a:cs typeface="Times New Roman" panose="02020603050405020304" pitchFamily="18" charset="0"/>
              </a:rPr>
              <a:t>In patients with PAD, treatment with aspirin alone or with dipyridamole resulted in a statistically nonsignificant decrease in the primary end point of cardiovascular events and a significant reduction in nonfatal stroke. </a:t>
            </a:r>
            <a:r>
              <a:rPr lang="en-US" b="0" i="0" dirty="0">
                <a:solidFill>
                  <a:srgbClr val="212121"/>
                </a:solidFill>
                <a:effectLst/>
                <a:latin typeface="Times New Roman" panose="02020603050405020304" pitchFamily="18" charset="0"/>
                <a:cs typeface="Times New Roman" panose="02020603050405020304" pitchFamily="18" charset="0"/>
                <a:hlinkClick r:id="rId2"/>
              </a:rPr>
              <a:t>JAMA 2009</a:t>
            </a:r>
            <a:endParaRPr lang="en-US" b="0" i="0" dirty="0">
              <a:solidFill>
                <a:srgbClr val="212121"/>
              </a:solidFill>
              <a:effectLst/>
              <a:latin typeface="Times New Roman" panose="02020603050405020304" pitchFamily="18" charset="0"/>
              <a:cs typeface="Times New Roman" panose="02020603050405020304" pitchFamily="18" charset="0"/>
            </a:endParaRPr>
          </a:p>
          <a:p>
            <a:pPr lvl="1"/>
            <a:r>
              <a:rPr lang="en-US" dirty="0">
                <a:solidFill>
                  <a:srgbClr val="232323"/>
                </a:solidFill>
                <a:latin typeface="Times New Roman" panose="02020603050405020304" pitchFamily="18" charset="0"/>
                <a:cs typeface="Times New Roman" panose="02020603050405020304" pitchFamily="18" charset="0"/>
              </a:rPr>
              <a:t>In patients with no clinical CVD but with low ABI aspirin did not result in </a:t>
            </a:r>
            <a:r>
              <a:rPr lang="en-US" b="0" i="0" dirty="0">
                <a:solidFill>
                  <a:srgbClr val="232323"/>
                </a:solidFill>
                <a:effectLst/>
                <a:latin typeface="Times New Roman" panose="02020603050405020304" pitchFamily="18" charset="0"/>
                <a:cs typeface="Times New Roman" panose="02020603050405020304" pitchFamily="18" charset="0"/>
              </a:rPr>
              <a:t>a significant reduction in vascular events. </a:t>
            </a:r>
            <a:r>
              <a:rPr lang="en-US" b="0" i="0" dirty="0">
                <a:solidFill>
                  <a:srgbClr val="232323"/>
                </a:solidFill>
                <a:effectLst/>
                <a:latin typeface="Times New Roman" panose="02020603050405020304" pitchFamily="18" charset="0"/>
                <a:cs typeface="Times New Roman" panose="02020603050405020304" pitchFamily="18" charset="0"/>
                <a:hlinkClick r:id="rId3"/>
              </a:rPr>
              <a:t>JAMA 2010</a:t>
            </a:r>
            <a:endParaRPr lang="en-US" dirty="0">
              <a:latin typeface="Times New Roman" panose="02020603050405020304" pitchFamily="18" charset="0"/>
              <a:cs typeface="Times New Roman" panose="02020603050405020304" pitchFamily="18" charset="0"/>
            </a:endParaRPr>
          </a:p>
          <a:p>
            <a:pPr marL="114300" indent="0">
              <a:buNone/>
            </a:pPr>
            <a:r>
              <a:rPr lang="en-US" dirty="0"/>
              <a:t>COMPASS Trial 2018</a:t>
            </a:r>
          </a:p>
          <a:p>
            <a:pPr lvl="1"/>
            <a:r>
              <a:rPr lang="en-US" dirty="0"/>
              <a:t>Low dose rivaroxaban + aspirin and rivaroxaban monotherapy both reduced major adverse limb events.  </a:t>
            </a:r>
          </a:p>
          <a:p>
            <a:pPr lvl="1"/>
            <a:r>
              <a:rPr lang="en-US" dirty="0"/>
              <a:t>Increased bleeding with addition of rivaroxaban</a:t>
            </a:r>
          </a:p>
        </p:txBody>
      </p:sp>
      <p:sp>
        <p:nvSpPr>
          <p:cNvPr id="4" name="Title 1">
            <a:extLst>
              <a:ext uri="{FF2B5EF4-FFF2-40B4-BE49-F238E27FC236}">
                <a16:creationId xmlns:a16="http://schemas.microsoft.com/office/drawing/2014/main" id="{4CCC96E7-56FF-3FDB-4EA4-B37453EDBD0D}"/>
              </a:ext>
            </a:extLst>
          </p:cNvPr>
          <p:cNvSpPr txBox="1">
            <a:spLocks/>
          </p:cNvSpPr>
          <p:nvPr/>
        </p:nvSpPr>
        <p:spPr>
          <a:xfrm>
            <a:off x="0" y="18017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Aspirin in PAD/PVD</a:t>
            </a:r>
          </a:p>
        </p:txBody>
      </p:sp>
      <p:sp>
        <p:nvSpPr>
          <p:cNvPr id="6" name="TextBox 5">
            <a:extLst>
              <a:ext uri="{FF2B5EF4-FFF2-40B4-BE49-F238E27FC236}">
                <a16:creationId xmlns:a16="http://schemas.microsoft.com/office/drawing/2014/main" id="{1427A8EA-0C20-82F5-323D-FC0B149B98FC}"/>
              </a:ext>
            </a:extLst>
          </p:cNvPr>
          <p:cNvSpPr txBox="1"/>
          <p:nvPr/>
        </p:nvSpPr>
        <p:spPr>
          <a:xfrm>
            <a:off x="107281" y="6154606"/>
            <a:ext cx="11977437" cy="523220"/>
          </a:xfrm>
          <a:prstGeom prst="rect">
            <a:avLst/>
          </a:prstGeom>
          <a:noFill/>
        </p:spPr>
        <p:txBody>
          <a:bodyPr wrap="square">
            <a:spAutoFit/>
          </a:bodyPr>
          <a:lstStyle/>
          <a:p>
            <a:r>
              <a:rPr lang="en-US" dirty="0">
                <a:hlinkClick r:id="rId4"/>
              </a:rPr>
              <a:t>Rivaroxaban with or without aspirin in patients with stable peripheral or carotid artery disease: an international, </a:t>
            </a:r>
            <a:r>
              <a:rPr lang="en-US" dirty="0" err="1">
                <a:hlinkClick r:id="rId4"/>
              </a:rPr>
              <a:t>randomised</a:t>
            </a:r>
            <a:r>
              <a:rPr lang="en-US" dirty="0">
                <a:hlinkClick r:id="rId4"/>
              </a:rPr>
              <a:t>, double-blind, placebo-controlled trial - PubMed (nih.gov)</a:t>
            </a:r>
            <a:endParaRPr lang="en-US" dirty="0"/>
          </a:p>
        </p:txBody>
      </p:sp>
    </p:spTree>
    <p:extLst>
      <p:ext uri="{BB962C8B-B14F-4D97-AF65-F5344CB8AC3E}">
        <p14:creationId xmlns:p14="http://schemas.microsoft.com/office/powerpoint/2010/main" val="2744572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0" y="183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Aspirin in PVD</a:t>
            </a:r>
            <a:endParaRPr dirty="0"/>
          </a:p>
        </p:txBody>
      </p:sp>
      <p:pic>
        <p:nvPicPr>
          <p:cNvPr id="4" name="New picture">
            <a:extLst>
              <a:ext uri="{FF2B5EF4-FFF2-40B4-BE49-F238E27FC236}">
                <a16:creationId xmlns:a16="http://schemas.microsoft.com/office/drawing/2014/main" id="{FA11DD8E-06AC-4CF8-AAAB-EE2AA9CB7A62}"/>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79511" y="978706"/>
            <a:ext cx="10098807" cy="58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 name="Text Placeholder 2">
            <a:extLst>
              <a:ext uri="{FF2B5EF4-FFF2-40B4-BE49-F238E27FC236}">
                <a16:creationId xmlns:a16="http://schemas.microsoft.com/office/drawing/2014/main" id="{5327CDA7-15A5-484D-A0B6-E22E5E029B6B}"/>
              </a:ext>
            </a:extLst>
          </p:cNvPr>
          <p:cNvSpPr txBox="1"/>
          <p:nvPr>
            <p:custDataLst>
              <p:tags r:id="rId2"/>
            </p:custDataLst>
          </p:nvPr>
        </p:nvSpPr>
        <p:spPr bwMode="auto">
          <a:xfrm>
            <a:off x="5474824" y="74038"/>
            <a:ext cx="6823276"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hlinkClick r:id="rId6"/>
              </a:rPr>
              <a:t>Antithrombotic Therapy for Peripheral Artery Disease in 2018 | Cardiology | JAMA | JAMA Network</a:t>
            </a: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a:t>
            </a:r>
          </a:p>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b="1"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Antithrombotic Therapy for Peripheral Artery Disease in 2018</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F288ECF2-827F-5E2D-3F2E-28B35042F29A}"/>
                  </a:ext>
                </a:extLst>
              </p14:cNvPr>
              <p14:cNvContentPartPr/>
              <p14:nvPr/>
            </p14:nvContentPartPr>
            <p14:xfrm>
              <a:off x="1668778" y="4459180"/>
              <a:ext cx="677160" cy="42120"/>
            </p14:xfrm>
          </p:contentPart>
        </mc:Choice>
        <mc:Fallback xmlns="">
          <p:pic>
            <p:nvPicPr>
              <p:cNvPr id="2" name="Ink 1">
                <a:extLst>
                  <a:ext uri="{FF2B5EF4-FFF2-40B4-BE49-F238E27FC236}">
                    <a16:creationId xmlns:a16="http://schemas.microsoft.com/office/drawing/2014/main" id="{F288ECF2-827F-5E2D-3F2E-28B35042F29A}"/>
                  </a:ext>
                </a:extLst>
              </p:cNvPr>
              <p:cNvPicPr/>
              <p:nvPr/>
            </p:nvPicPr>
            <p:blipFill>
              <a:blip r:embed="rId8"/>
              <a:stretch>
                <a:fillRect/>
              </a:stretch>
            </p:blipFill>
            <p:spPr>
              <a:xfrm>
                <a:off x="1615138" y="4351180"/>
                <a:ext cx="7848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B27CF286-5386-4DB4-DA38-0E44E43744AF}"/>
                  </a:ext>
                </a:extLst>
              </p14:cNvPr>
              <p14:cNvContentPartPr/>
              <p14:nvPr/>
            </p14:nvContentPartPr>
            <p14:xfrm>
              <a:off x="4918138" y="3870220"/>
              <a:ext cx="2588040" cy="63360"/>
            </p14:xfrm>
          </p:contentPart>
        </mc:Choice>
        <mc:Fallback xmlns="">
          <p:pic>
            <p:nvPicPr>
              <p:cNvPr id="3" name="Ink 2">
                <a:extLst>
                  <a:ext uri="{FF2B5EF4-FFF2-40B4-BE49-F238E27FC236}">
                    <a16:creationId xmlns:a16="http://schemas.microsoft.com/office/drawing/2014/main" id="{B27CF286-5386-4DB4-DA38-0E44E43744AF}"/>
                  </a:ext>
                </a:extLst>
              </p:cNvPr>
              <p:cNvPicPr/>
              <p:nvPr/>
            </p:nvPicPr>
            <p:blipFill>
              <a:blip r:embed="rId10"/>
              <a:stretch>
                <a:fillRect/>
              </a:stretch>
            </p:blipFill>
            <p:spPr>
              <a:xfrm>
                <a:off x="4864138" y="3762220"/>
                <a:ext cx="26956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291762F5-9F7B-4BEF-20BB-D9D072A33EE8}"/>
                  </a:ext>
                </a:extLst>
              </p14:cNvPr>
              <p14:cNvContentPartPr/>
              <p14:nvPr/>
            </p14:nvContentPartPr>
            <p14:xfrm>
              <a:off x="4385338" y="4015300"/>
              <a:ext cx="2310480" cy="50400"/>
            </p14:xfrm>
          </p:contentPart>
        </mc:Choice>
        <mc:Fallback xmlns="">
          <p:pic>
            <p:nvPicPr>
              <p:cNvPr id="6" name="Ink 5">
                <a:extLst>
                  <a:ext uri="{FF2B5EF4-FFF2-40B4-BE49-F238E27FC236}">
                    <a16:creationId xmlns:a16="http://schemas.microsoft.com/office/drawing/2014/main" id="{291762F5-9F7B-4BEF-20BB-D9D072A33EE8}"/>
                  </a:ext>
                </a:extLst>
              </p:cNvPr>
              <p:cNvPicPr/>
              <p:nvPr/>
            </p:nvPicPr>
            <p:blipFill>
              <a:blip r:embed="rId12"/>
              <a:stretch>
                <a:fillRect/>
              </a:stretch>
            </p:blipFill>
            <p:spPr>
              <a:xfrm>
                <a:off x="4331698" y="3907660"/>
                <a:ext cx="2418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E658A644-E762-2149-CF76-E4B9B3FBACC6}"/>
                  </a:ext>
                </a:extLst>
              </p14:cNvPr>
              <p14:cNvContentPartPr/>
              <p14:nvPr/>
            </p14:nvContentPartPr>
            <p14:xfrm>
              <a:off x="4336738" y="2307100"/>
              <a:ext cx="3745800" cy="161640"/>
            </p14:xfrm>
          </p:contentPart>
        </mc:Choice>
        <mc:Fallback xmlns="">
          <p:pic>
            <p:nvPicPr>
              <p:cNvPr id="7" name="Ink 6">
                <a:extLst>
                  <a:ext uri="{FF2B5EF4-FFF2-40B4-BE49-F238E27FC236}">
                    <a16:creationId xmlns:a16="http://schemas.microsoft.com/office/drawing/2014/main" id="{E658A644-E762-2149-CF76-E4B9B3FBACC6}"/>
                  </a:ext>
                </a:extLst>
              </p:cNvPr>
              <p:cNvPicPr/>
              <p:nvPr/>
            </p:nvPicPr>
            <p:blipFill>
              <a:blip r:embed="rId14"/>
              <a:stretch>
                <a:fillRect/>
              </a:stretch>
            </p:blipFill>
            <p:spPr>
              <a:xfrm>
                <a:off x="4283098" y="2199460"/>
                <a:ext cx="38534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34F2F356-6C8A-0CF4-5D79-6F24EC367DF8}"/>
                  </a:ext>
                </a:extLst>
              </p14:cNvPr>
              <p14:cNvContentPartPr/>
              <p14:nvPr/>
            </p14:nvContentPartPr>
            <p14:xfrm>
              <a:off x="1686418" y="2324380"/>
              <a:ext cx="2219040" cy="46080"/>
            </p14:xfrm>
          </p:contentPart>
        </mc:Choice>
        <mc:Fallback xmlns="">
          <p:pic>
            <p:nvPicPr>
              <p:cNvPr id="8" name="Ink 7">
                <a:extLst>
                  <a:ext uri="{FF2B5EF4-FFF2-40B4-BE49-F238E27FC236}">
                    <a16:creationId xmlns:a16="http://schemas.microsoft.com/office/drawing/2014/main" id="{34F2F356-6C8A-0CF4-5D79-6F24EC367DF8}"/>
                  </a:ext>
                </a:extLst>
              </p:cNvPr>
              <p:cNvPicPr/>
              <p:nvPr/>
            </p:nvPicPr>
            <p:blipFill>
              <a:blip r:embed="rId16"/>
              <a:stretch>
                <a:fillRect/>
              </a:stretch>
            </p:blipFill>
            <p:spPr>
              <a:xfrm>
                <a:off x="1632778" y="2216380"/>
                <a:ext cx="2326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43074CD0-8742-2842-67F9-7C435DCF558E}"/>
                  </a:ext>
                </a:extLst>
              </p14:cNvPr>
              <p14:cNvContentPartPr/>
              <p14:nvPr/>
            </p14:nvContentPartPr>
            <p14:xfrm>
              <a:off x="1646818" y="2466940"/>
              <a:ext cx="1974960" cy="45360"/>
            </p14:xfrm>
          </p:contentPart>
        </mc:Choice>
        <mc:Fallback xmlns="">
          <p:pic>
            <p:nvPicPr>
              <p:cNvPr id="9" name="Ink 8">
                <a:extLst>
                  <a:ext uri="{FF2B5EF4-FFF2-40B4-BE49-F238E27FC236}">
                    <a16:creationId xmlns:a16="http://schemas.microsoft.com/office/drawing/2014/main" id="{43074CD0-8742-2842-67F9-7C435DCF558E}"/>
                  </a:ext>
                </a:extLst>
              </p:cNvPr>
              <p:cNvPicPr/>
              <p:nvPr/>
            </p:nvPicPr>
            <p:blipFill>
              <a:blip r:embed="rId18"/>
              <a:stretch>
                <a:fillRect/>
              </a:stretch>
            </p:blipFill>
            <p:spPr>
              <a:xfrm>
                <a:off x="1593178" y="2359300"/>
                <a:ext cx="2082600" cy="261000"/>
              </a:xfrm>
              <a:prstGeom prst="rect">
                <a:avLst/>
              </a:prstGeom>
            </p:spPr>
          </p:pic>
        </mc:Fallback>
      </mc:AlternateContent>
    </p:spTree>
    <p:extLst>
      <p:ext uri="{BB962C8B-B14F-4D97-AF65-F5344CB8AC3E}">
        <p14:creationId xmlns:p14="http://schemas.microsoft.com/office/powerpoint/2010/main" val="950356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9A55-3F7A-AE82-2EB6-8E75DA99C800}"/>
              </a:ext>
            </a:extLst>
          </p:cNvPr>
          <p:cNvSpPr>
            <a:spLocks noGrp="1"/>
          </p:cNvSpPr>
          <p:nvPr>
            <p:ph type="title"/>
          </p:nvPr>
        </p:nvSpPr>
        <p:spPr>
          <a:xfrm>
            <a:off x="0" y="18255"/>
            <a:ext cx="10515600" cy="1325563"/>
          </a:xfrm>
        </p:spPr>
        <p:txBody>
          <a:bodyPr/>
          <a:lstStyle/>
          <a:p>
            <a:r>
              <a:rPr lang="en-US" dirty="0"/>
              <a:t>Aspirin in PAD/PVD Summary	</a:t>
            </a:r>
          </a:p>
        </p:txBody>
      </p:sp>
      <p:sp>
        <p:nvSpPr>
          <p:cNvPr id="3" name="Text Placeholder 2">
            <a:extLst>
              <a:ext uri="{FF2B5EF4-FFF2-40B4-BE49-F238E27FC236}">
                <a16:creationId xmlns:a16="http://schemas.microsoft.com/office/drawing/2014/main" id="{B992C6E3-710F-FC9E-1DB5-E8021AF62458}"/>
              </a:ext>
            </a:extLst>
          </p:cNvPr>
          <p:cNvSpPr>
            <a:spLocks noGrp="1"/>
          </p:cNvSpPr>
          <p:nvPr>
            <p:ph type="body" idx="1"/>
          </p:nvPr>
        </p:nvSpPr>
        <p:spPr/>
        <p:txBody>
          <a:bodyPr>
            <a:normAutofit lnSpcReduction="10000"/>
          </a:bodyPr>
          <a:lstStyle/>
          <a:p>
            <a:r>
              <a:rPr lang="en-US" dirty="0"/>
              <a:t>Asymptomatic PAD without CVD</a:t>
            </a:r>
          </a:p>
          <a:p>
            <a:pPr lvl="1"/>
            <a:r>
              <a:rPr lang="en-US" dirty="0"/>
              <a:t>No aspirin</a:t>
            </a:r>
          </a:p>
          <a:p>
            <a:r>
              <a:rPr lang="en-US" dirty="0"/>
              <a:t>Symptomatic PAD without CVD</a:t>
            </a:r>
          </a:p>
          <a:p>
            <a:pPr lvl="1"/>
            <a:r>
              <a:rPr lang="en-US" dirty="0"/>
              <a:t>Clopidogrel</a:t>
            </a:r>
          </a:p>
          <a:p>
            <a:pPr lvl="1"/>
            <a:r>
              <a:rPr lang="en-US" dirty="0"/>
              <a:t>Aspirin monotherapy after revascularization </a:t>
            </a:r>
          </a:p>
          <a:p>
            <a:r>
              <a:rPr lang="en-US" dirty="0"/>
              <a:t>Asymptomatic PAD with CVD</a:t>
            </a:r>
          </a:p>
          <a:p>
            <a:pPr lvl="1"/>
            <a:r>
              <a:rPr lang="en-US" dirty="0"/>
              <a:t>Aspirin or clopidogrel based on CVD guidelines</a:t>
            </a:r>
          </a:p>
          <a:p>
            <a:r>
              <a:rPr lang="en-US" dirty="0"/>
              <a:t>Symptomatic PAD with CVD</a:t>
            </a:r>
          </a:p>
          <a:p>
            <a:pPr lvl="1"/>
            <a:r>
              <a:rPr lang="en-US" dirty="0"/>
              <a:t>Aspirin</a:t>
            </a:r>
          </a:p>
          <a:p>
            <a:pPr lvl="1"/>
            <a:r>
              <a:rPr lang="en-US" dirty="0"/>
              <a:t>Consider adding rivaroxaban for those at high risk of critical limb ischemia</a:t>
            </a:r>
          </a:p>
          <a:p>
            <a:pPr lvl="1"/>
            <a:endParaRPr lang="en-US" dirty="0"/>
          </a:p>
          <a:p>
            <a:endParaRPr lang="en-US" dirty="0"/>
          </a:p>
        </p:txBody>
      </p:sp>
      <p:sp>
        <p:nvSpPr>
          <p:cNvPr id="4" name="Text Placeholder 2">
            <a:extLst>
              <a:ext uri="{FF2B5EF4-FFF2-40B4-BE49-F238E27FC236}">
                <a16:creationId xmlns:a16="http://schemas.microsoft.com/office/drawing/2014/main" id="{B86CF99E-AD71-C8E9-5A6B-8B657DEA163A}"/>
              </a:ext>
            </a:extLst>
          </p:cNvPr>
          <p:cNvSpPr txBox="1"/>
          <p:nvPr>
            <p:custDataLst>
              <p:tags r:id="rId1"/>
            </p:custDataLst>
          </p:nvPr>
        </p:nvSpPr>
        <p:spPr bwMode="auto">
          <a:xfrm>
            <a:off x="5163780" y="6350000"/>
            <a:ext cx="11938881"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hlinkClick r:id="rId3"/>
              </a:rPr>
              <a:t>Antithrombotic Therapy for Peripheral Artery Disease in 2018 | Cardiology | JAMA | JAMA Network</a:t>
            </a: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a:t>
            </a:r>
          </a:p>
        </p:txBody>
      </p:sp>
    </p:spTree>
    <p:extLst>
      <p:ext uri="{BB962C8B-B14F-4D97-AF65-F5344CB8AC3E}">
        <p14:creationId xmlns:p14="http://schemas.microsoft.com/office/powerpoint/2010/main" val="685075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67080F5-D312-FF09-441A-7E3EEC916B4E}"/>
              </a:ext>
            </a:extLst>
          </p:cNvPr>
          <p:cNvGraphicFramePr>
            <a:graphicFrameLocks noGrp="1"/>
          </p:cNvGraphicFramePr>
          <p:nvPr>
            <p:extLst>
              <p:ext uri="{D42A27DB-BD31-4B8C-83A1-F6EECF244321}">
                <p14:modId xmlns:p14="http://schemas.microsoft.com/office/powerpoint/2010/main" val="989387801"/>
              </p:ext>
            </p:extLst>
          </p:nvPr>
        </p:nvGraphicFramePr>
        <p:xfrm>
          <a:off x="48125" y="1343817"/>
          <a:ext cx="12143875" cy="6070659"/>
        </p:xfrm>
        <a:graphic>
          <a:graphicData uri="http://schemas.openxmlformats.org/drawingml/2006/table">
            <a:tbl>
              <a:tblPr firstRow="1" bandRow="1">
                <a:tableStyleId>{5C22544A-7EE6-4342-B048-85BDC9FD1C3A}</a:tableStyleId>
              </a:tblPr>
              <a:tblGrid>
                <a:gridCol w="3849620">
                  <a:extLst>
                    <a:ext uri="{9D8B030D-6E8A-4147-A177-3AD203B41FA5}">
                      <a16:colId xmlns:a16="http://schemas.microsoft.com/office/drawing/2014/main" val="1788390612"/>
                    </a:ext>
                  </a:extLst>
                </a:gridCol>
                <a:gridCol w="865862">
                  <a:extLst>
                    <a:ext uri="{9D8B030D-6E8A-4147-A177-3AD203B41FA5}">
                      <a16:colId xmlns:a16="http://schemas.microsoft.com/office/drawing/2014/main" val="3837969504"/>
                    </a:ext>
                  </a:extLst>
                </a:gridCol>
                <a:gridCol w="889048">
                  <a:extLst>
                    <a:ext uri="{9D8B030D-6E8A-4147-A177-3AD203B41FA5}">
                      <a16:colId xmlns:a16="http://schemas.microsoft.com/office/drawing/2014/main" val="2451380165"/>
                    </a:ext>
                  </a:extLst>
                </a:gridCol>
                <a:gridCol w="6539345">
                  <a:extLst>
                    <a:ext uri="{9D8B030D-6E8A-4147-A177-3AD203B41FA5}">
                      <a16:colId xmlns:a16="http://schemas.microsoft.com/office/drawing/2014/main" val="2694117222"/>
                    </a:ext>
                  </a:extLst>
                </a:gridCol>
              </a:tblGrid>
              <a:tr h="651006">
                <a:tc>
                  <a:txBody>
                    <a:bodyPr/>
                    <a:lstStyle/>
                    <a:p>
                      <a:pPr marR="0" algn="ctr" rtl="0">
                        <a:lnSpc>
                          <a:spcPct val="100000"/>
                        </a:lnSpc>
                        <a:spcBef>
                          <a:spcPts val="0"/>
                        </a:spcBef>
                        <a:spcAft>
                          <a:spcPts val="0"/>
                        </a:spcAft>
                        <a:buClr>
                          <a:srgbClr val="000000"/>
                        </a:buClr>
                        <a:buFont typeface="Arial"/>
                      </a:pPr>
                      <a:r>
                        <a:rPr lang="en-US" sz="1400" b="1" i="0" u="none" strike="noStrike" cap="none" dirty="0" err="1">
                          <a:solidFill>
                            <a:schemeClr val="lt1"/>
                          </a:solidFill>
                          <a:latin typeface="+mn-lt"/>
                          <a:ea typeface="+mn-ea"/>
                          <a:cs typeface="+mn-cs"/>
                          <a:sym typeface="Arial"/>
                        </a:rPr>
                        <a:t>Catagory</a:t>
                      </a:r>
                      <a:endParaRPr lang="en-US" sz="1400" b="1" i="0" u="none" strike="noStrike" cap="none" dirty="0">
                        <a:solidFill>
                          <a:schemeClr val="lt1"/>
                        </a:solidFill>
                        <a:latin typeface="+mn-lt"/>
                        <a:ea typeface="+mn-ea"/>
                        <a:cs typeface="+mn-cs"/>
                        <a:sym typeface="Arial"/>
                      </a:endParaRPr>
                    </a:p>
                  </a:txBody>
                  <a:tcPr/>
                </a:tc>
                <a:tc gridSpan="2">
                  <a:txBody>
                    <a:bodyPr/>
                    <a:lstStyle/>
                    <a:p>
                      <a:pPr algn="ctr"/>
                      <a:r>
                        <a:rPr lang="en-US" dirty="0"/>
                        <a:t>Aspirin</a:t>
                      </a:r>
                    </a:p>
                  </a:txBody>
                  <a:tcPr/>
                </a:tc>
                <a:tc hMerge="1">
                  <a:txBody>
                    <a:bodyPr/>
                    <a:lstStyle/>
                    <a:p>
                      <a:endParaRPr lang="en-US" dirty="0"/>
                    </a:p>
                  </a:txBody>
                  <a:tcPr/>
                </a:tc>
                <a:tc>
                  <a:txBody>
                    <a:bodyPr/>
                    <a:lstStyle/>
                    <a:p>
                      <a:pPr algn="ctr"/>
                      <a:r>
                        <a:rPr lang="en-US" dirty="0"/>
                        <a:t>Notes</a:t>
                      </a:r>
                    </a:p>
                  </a:txBody>
                  <a:tcPr/>
                </a:tc>
                <a:extLst>
                  <a:ext uri="{0D108BD9-81ED-4DB2-BD59-A6C34878D82A}">
                    <a16:rowId xmlns:a16="http://schemas.microsoft.com/office/drawing/2014/main" val="3756123887"/>
                  </a:ext>
                </a:extLst>
              </a:tr>
              <a:tr h="391977">
                <a:tc>
                  <a:txBody>
                    <a:bodyPr/>
                    <a:lstStyle/>
                    <a:p>
                      <a:endParaRPr lang="en-US" dirty="0"/>
                    </a:p>
                  </a:txBody>
                  <a:tcP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mn-lt"/>
                          <a:ea typeface="+mn-ea"/>
                          <a:cs typeface="+mn-cs"/>
                          <a:sym typeface="Arial"/>
                        </a:rPr>
                        <a:t>Yes</a:t>
                      </a:r>
                    </a:p>
                  </a:txBody>
                  <a:tcPr>
                    <a:solidFill>
                      <a:schemeClr val="accent1"/>
                    </a:solidFill>
                  </a:tcPr>
                </a:tc>
                <a:tc>
                  <a:txBody>
                    <a:bodyPr/>
                    <a:lstStyle/>
                    <a:p>
                      <a:pPr marR="0" algn="ctr" rtl="0">
                        <a:lnSpc>
                          <a:spcPct val="100000"/>
                        </a:lnSpc>
                        <a:spcBef>
                          <a:spcPts val="0"/>
                        </a:spcBef>
                        <a:spcAft>
                          <a:spcPts val="0"/>
                        </a:spcAft>
                        <a:buClr>
                          <a:srgbClr val="000000"/>
                        </a:buClr>
                        <a:buFont typeface="Arial"/>
                      </a:pPr>
                      <a:r>
                        <a:rPr lang="en-US" sz="1400" b="1" i="0" u="none" strike="noStrike" cap="none" dirty="0">
                          <a:solidFill>
                            <a:schemeClr val="lt1"/>
                          </a:solidFill>
                          <a:latin typeface="+mn-lt"/>
                          <a:ea typeface="+mn-ea"/>
                          <a:cs typeface="+mn-cs"/>
                          <a:sym typeface="Arial"/>
                        </a:rPr>
                        <a:t>No</a:t>
                      </a:r>
                    </a:p>
                  </a:txBody>
                  <a:tcPr>
                    <a:solidFill>
                      <a:schemeClr val="accent1"/>
                    </a:solidFill>
                  </a:tcPr>
                </a:tc>
                <a:tc>
                  <a:txBody>
                    <a:bodyPr/>
                    <a:lstStyle/>
                    <a:p>
                      <a:pPr marR="0" algn="ctr" rtl="0">
                        <a:lnSpc>
                          <a:spcPct val="100000"/>
                        </a:lnSpc>
                        <a:spcBef>
                          <a:spcPts val="0"/>
                        </a:spcBef>
                        <a:spcAft>
                          <a:spcPts val="0"/>
                        </a:spcAft>
                        <a:buClr>
                          <a:srgbClr val="000000"/>
                        </a:buClr>
                        <a:buFont typeface="Arial"/>
                      </a:pPr>
                      <a:endParaRPr lang="en-US" sz="1400" b="1" i="0" u="none" strike="noStrike" cap="none" dirty="0">
                        <a:solidFill>
                          <a:schemeClr val="lt1"/>
                        </a:solidFill>
                        <a:latin typeface="+mn-lt"/>
                        <a:ea typeface="+mn-ea"/>
                        <a:cs typeface="+mn-cs"/>
                        <a:sym typeface="Arial"/>
                      </a:endParaRPr>
                    </a:p>
                  </a:txBody>
                  <a:tcPr>
                    <a:solidFill>
                      <a:schemeClr val="accent1"/>
                    </a:solidFill>
                  </a:tcPr>
                </a:tc>
                <a:extLst>
                  <a:ext uri="{0D108BD9-81ED-4DB2-BD59-A6C34878D82A}">
                    <a16:rowId xmlns:a16="http://schemas.microsoft.com/office/drawing/2014/main" val="4064754724"/>
                  </a:ext>
                </a:extLst>
              </a:tr>
              <a:tr h="442562">
                <a:tc>
                  <a:txBody>
                    <a:bodyPr/>
                    <a:lstStyle/>
                    <a:p>
                      <a:r>
                        <a:rPr lang="en-US" b="1" dirty="0"/>
                        <a:t>Primary Prevention CVD</a:t>
                      </a:r>
                    </a:p>
                  </a:txBody>
                  <a:tcPr/>
                </a:tc>
                <a:tc>
                  <a:txBody>
                    <a:bodyPr/>
                    <a:lstStyle/>
                    <a:p>
                      <a:pPr algn="ctr"/>
                      <a:endParaRPr lang="en-US" sz="2000" b="1" dirty="0"/>
                    </a:p>
                  </a:txBody>
                  <a:tcPr/>
                </a:tc>
                <a:tc>
                  <a:txBody>
                    <a:bodyPr/>
                    <a:lstStyle/>
                    <a:p>
                      <a:pPr algn="ctr"/>
                      <a:r>
                        <a:rPr lang="en-US" sz="2000" b="1" dirty="0"/>
                        <a:t>x</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latin typeface="+mn-lt"/>
                          <a:ea typeface="+mn-ea"/>
                          <a:cs typeface="+mn-cs"/>
                          <a:sym typeface="Arial"/>
                        </a:rPr>
                        <a:t>Cardiovascular death, MI, CVA/TIA, PAD/PVD</a:t>
                      </a:r>
                    </a:p>
                  </a:txBody>
                  <a:tcPr/>
                </a:tc>
                <a:extLst>
                  <a:ext uri="{0D108BD9-81ED-4DB2-BD59-A6C34878D82A}">
                    <a16:rowId xmlns:a16="http://schemas.microsoft.com/office/drawing/2014/main" val="1130257779"/>
                  </a:ext>
                </a:extLst>
              </a:tr>
              <a:tr h="442562">
                <a:tc>
                  <a:txBody>
                    <a:bodyPr/>
                    <a:lstStyle/>
                    <a:p>
                      <a:r>
                        <a:rPr lang="en-US" b="1" dirty="0"/>
                        <a:t>STROKE</a:t>
                      </a:r>
                    </a:p>
                  </a:txBody>
                  <a:tcPr/>
                </a:tc>
                <a:tc>
                  <a:txBody>
                    <a:bodyPr/>
                    <a:lstStyle/>
                    <a:p>
                      <a:pPr algn="ctr"/>
                      <a:endParaRPr lang="en-US" sz="2000" b="1" dirty="0"/>
                    </a:p>
                  </a:txBody>
                  <a:tcPr/>
                </a:tc>
                <a:tc>
                  <a:txBody>
                    <a:bodyPr/>
                    <a:lstStyle/>
                    <a:p>
                      <a:pPr algn="ct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3370423598"/>
                  </a:ext>
                </a:extLst>
              </a:tr>
              <a:tr h="456580">
                <a:tc>
                  <a:txBody>
                    <a:bodyPr/>
                    <a:lstStyle/>
                    <a:p>
                      <a:pPr algn="r"/>
                      <a:r>
                        <a:rPr lang="en-US" b="1" dirty="0"/>
                        <a:t>Afib stroke prevention</a:t>
                      </a:r>
                    </a:p>
                  </a:txBody>
                  <a:tcPr/>
                </a:tc>
                <a:tc>
                  <a:txBody>
                    <a:bodyPr/>
                    <a:lstStyle/>
                    <a:p>
                      <a:pPr algn="ctr"/>
                      <a:endParaRPr lang="en-US" sz="2000" b="1" dirty="0"/>
                    </a:p>
                  </a:txBody>
                  <a:tcPr/>
                </a:tc>
                <a:tc>
                  <a:txBody>
                    <a:bodyPr/>
                    <a:lstStyle/>
                    <a:p>
                      <a:pPr algn="ctr"/>
                      <a:r>
                        <a:rPr lang="en-US" sz="2000" b="1" dirty="0"/>
                        <a:t>x</a:t>
                      </a:r>
                    </a:p>
                  </a:txBody>
                  <a:tcPr/>
                </a:tc>
                <a:tc>
                  <a:txBody>
                    <a:bodyPr/>
                    <a:lstStyle/>
                    <a:p>
                      <a:pPr algn="l"/>
                      <a:r>
                        <a:rPr lang="en-US" sz="1400" b="0" i="0" u="none" strike="noStrike" cap="none" dirty="0">
                          <a:solidFill>
                            <a:schemeClr val="dk1"/>
                          </a:solidFill>
                          <a:latin typeface="+mn-lt"/>
                          <a:ea typeface="+mn-ea"/>
                          <a:cs typeface="+mn-cs"/>
                          <a:sym typeface="Arial"/>
                        </a:rPr>
                        <a:t>DOACs have superior efficacy with bleeding risk similar to aspirin</a:t>
                      </a:r>
                    </a:p>
                  </a:txBody>
                  <a:tcPr/>
                </a:tc>
                <a:extLst>
                  <a:ext uri="{0D108BD9-81ED-4DB2-BD59-A6C34878D82A}">
                    <a16:rowId xmlns:a16="http://schemas.microsoft.com/office/drawing/2014/main" val="3147361426"/>
                  </a:ext>
                </a:extLst>
              </a:tr>
              <a:tr h="494605">
                <a:tc>
                  <a:txBody>
                    <a:bodyPr/>
                    <a:lstStyle/>
                    <a:p>
                      <a:pPr algn="r"/>
                      <a:r>
                        <a:rPr lang="en-US" b="1" dirty="0"/>
                        <a:t>Short-term Secondary prevention of ischemic stroke</a:t>
                      </a:r>
                    </a:p>
                  </a:txBody>
                  <a:tcPr/>
                </a:tc>
                <a:tc>
                  <a:txBody>
                    <a:bodyPr/>
                    <a:lstStyle/>
                    <a:p>
                      <a:pPr marR="0" algn="ctr" rtl="0">
                        <a:lnSpc>
                          <a:spcPct val="100000"/>
                        </a:lnSpc>
                        <a:spcBef>
                          <a:spcPts val="0"/>
                        </a:spcBef>
                        <a:spcAft>
                          <a:spcPts val="0"/>
                        </a:spcAft>
                        <a:buClr>
                          <a:srgbClr val="000000"/>
                        </a:buClr>
                        <a:buFont typeface="Arial"/>
                      </a:pPr>
                      <a:r>
                        <a:rPr lang="en-US" sz="2000" b="1" i="0" u="none" strike="noStrike" cap="none" dirty="0">
                          <a:solidFill>
                            <a:schemeClr val="dk1"/>
                          </a:solidFill>
                          <a:latin typeface="+mn-lt"/>
                          <a:ea typeface="+mn-ea"/>
                          <a:cs typeface="+mn-cs"/>
                          <a:sym typeface="Arial"/>
                        </a:rPr>
                        <a:t>++</a:t>
                      </a:r>
                    </a:p>
                  </a:txBody>
                  <a:tcPr/>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algn="l"/>
                      <a:r>
                        <a:rPr lang="en-US" sz="1400" b="0" i="0" u="none" strike="noStrike" cap="none" dirty="0">
                          <a:solidFill>
                            <a:schemeClr val="dk1"/>
                          </a:solidFill>
                          <a:latin typeface="+mn-lt"/>
                          <a:ea typeface="+mn-ea"/>
                          <a:cs typeface="+mn-cs"/>
                          <a:sym typeface="Arial"/>
                        </a:rPr>
                        <a:t>Strong efficacy for first 6 weeks post stroke</a:t>
                      </a:r>
                    </a:p>
                  </a:txBody>
                  <a:tcPr/>
                </a:tc>
                <a:extLst>
                  <a:ext uri="{0D108BD9-81ED-4DB2-BD59-A6C34878D82A}">
                    <a16:rowId xmlns:a16="http://schemas.microsoft.com/office/drawing/2014/main" val="3230544725"/>
                  </a:ext>
                </a:extLst>
              </a:tr>
              <a:tr h="494605">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Long-term Secondary prevention of ischemic stroke</a:t>
                      </a:r>
                    </a:p>
                  </a:txBody>
                  <a:tcPr/>
                </a:tc>
                <a:tc>
                  <a:txBody>
                    <a:bodyPr/>
                    <a:lstStyle/>
                    <a:p>
                      <a:pPr marR="0" algn="ctr" rtl="0">
                        <a:lnSpc>
                          <a:spcPct val="100000"/>
                        </a:lnSpc>
                        <a:spcBef>
                          <a:spcPts val="0"/>
                        </a:spcBef>
                        <a:spcAft>
                          <a:spcPts val="0"/>
                        </a:spcAft>
                        <a:buClr>
                          <a:srgbClr val="000000"/>
                        </a:buClr>
                        <a:buFont typeface="Arial"/>
                      </a:pPr>
                      <a:r>
                        <a:rPr lang="en-US" sz="2000" b="1" i="0" u="none" strike="noStrike" cap="none" dirty="0">
                          <a:solidFill>
                            <a:schemeClr val="dk1"/>
                          </a:solidFill>
                          <a:latin typeface="+mn-lt"/>
                          <a:ea typeface="+mn-ea"/>
                          <a:cs typeface="+mn-cs"/>
                          <a:sym typeface="Arial"/>
                        </a:rPr>
                        <a:t>?</a:t>
                      </a:r>
                    </a:p>
                  </a:txBody>
                  <a:tcPr/>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algn="l"/>
                      <a:r>
                        <a:rPr lang="en-US" sz="1400" b="0" i="0" u="none" strike="noStrike" cap="none" dirty="0">
                          <a:solidFill>
                            <a:schemeClr val="dk1"/>
                          </a:solidFill>
                          <a:latin typeface="+mn-lt"/>
                          <a:ea typeface="+mn-ea"/>
                          <a:cs typeface="+mn-cs"/>
                          <a:sym typeface="Arial"/>
                        </a:rPr>
                        <a:t>Recommendations are to continue long term therapy</a:t>
                      </a:r>
                    </a:p>
                    <a:p>
                      <a:pPr algn="l"/>
                      <a:r>
                        <a:rPr lang="en-US" sz="1400" b="0" i="0" u="none" strike="noStrike" cap="none" dirty="0">
                          <a:solidFill>
                            <a:schemeClr val="dk1"/>
                          </a:solidFill>
                          <a:latin typeface="+mn-lt"/>
                          <a:ea typeface="+mn-ea"/>
                          <a:cs typeface="+mn-cs"/>
                          <a:sym typeface="Arial"/>
                        </a:rPr>
                        <a:t>Possibly diminishing returns after 12 weeks</a:t>
                      </a:r>
                    </a:p>
                  </a:txBody>
                  <a:tcPr/>
                </a:tc>
                <a:extLst>
                  <a:ext uri="{0D108BD9-81ED-4DB2-BD59-A6C34878D82A}">
                    <a16:rowId xmlns:a16="http://schemas.microsoft.com/office/drawing/2014/main" val="1365156938"/>
                  </a:ext>
                </a:extLst>
              </a:tr>
              <a:tr h="4565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PAD/PVD</a:t>
                      </a:r>
                    </a:p>
                  </a:txBody>
                  <a:tcPr anchor="b"/>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algn="ctr"/>
                      <a:endParaRPr lang="en-US" sz="2000" dirty="0"/>
                    </a:p>
                  </a:txBody>
                  <a:tcPr/>
                </a:tc>
                <a:extLst>
                  <a:ext uri="{0D108BD9-81ED-4DB2-BD59-A6C34878D82A}">
                    <a16:rowId xmlns:a16="http://schemas.microsoft.com/office/drawing/2014/main" val="2123171392"/>
                  </a:ext>
                </a:extLst>
              </a:tr>
              <a:tr h="442562">
                <a:tc>
                  <a:txBody>
                    <a:bodyPr/>
                    <a:lstStyle/>
                    <a:p>
                      <a:pPr algn="r"/>
                      <a:r>
                        <a:rPr lang="en-US" b="1" dirty="0"/>
                        <a:t>Asymptomatic PAD w/out CVD</a:t>
                      </a:r>
                    </a:p>
                  </a:txBody>
                  <a:tcPr/>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marR="0" algn="ctr" rtl="0">
                        <a:lnSpc>
                          <a:spcPct val="100000"/>
                        </a:lnSpc>
                        <a:spcBef>
                          <a:spcPts val="0"/>
                        </a:spcBef>
                        <a:spcAft>
                          <a:spcPts val="0"/>
                        </a:spcAft>
                        <a:buClr>
                          <a:srgbClr val="000000"/>
                        </a:buClr>
                        <a:buFont typeface="Arial"/>
                      </a:pPr>
                      <a:r>
                        <a:rPr lang="en-US" sz="2000" b="1" i="0" u="none" strike="noStrike" cap="none" dirty="0">
                          <a:solidFill>
                            <a:schemeClr val="dk1"/>
                          </a:solidFill>
                          <a:latin typeface="+mn-lt"/>
                          <a:ea typeface="+mn-ea"/>
                          <a:cs typeface="+mn-cs"/>
                          <a:sym typeface="Arial"/>
                        </a:rPr>
                        <a:t>x</a:t>
                      </a:r>
                    </a:p>
                  </a:txBody>
                  <a:tcPr/>
                </a:tc>
                <a:tc>
                  <a:txBody>
                    <a:bodyPr/>
                    <a:lstStyle/>
                    <a:p>
                      <a:pPr algn="ctr"/>
                      <a:endParaRPr lang="en-US" sz="2000" dirty="0"/>
                    </a:p>
                  </a:txBody>
                  <a:tcPr/>
                </a:tc>
                <a:extLst>
                  <a:ext uri="{0D108BD9-81ED-4DB2-BD59-A6C34878D82A}">
                    <a16:rowId xmlns:a16="http://schemas.microsoft.com/office/drawing/2014/main" val="433748658"/>
                  </a:ext>
                </a:extLst>
              </a:tr>
              <a:tr h="561790">
                <a:tc>
                  <a:txBody>
                    <a:bodyPr/>
                    <a:lstStyle/>
                    <a:p>
                      <a:pPr algn="r"/>
                      <a:r>
                        <a:rPr lang="en-US" b="1" dirty="0"/>
                        <a:t>Symptomatic PAD w/out CVD</a:t>
                      </a:r>
                    </a:p>
                  </a:txBody>
                  <a:tcPr/>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marR="0" algn="ctr" rtl="0">
                        <a:lnSpc>
                          <a:spcPct val="100000"/>
                        </a:lnSpc>
                        <a:spcBef>
                          <a:spcPts val="0"/>
                        </a:spcBef>
                        <a:spcAft>
                          <a:spcPts val="0"/>
                        </a:spcAft>
                        <a:buClr>
                          <a:srgbClr val="000000"/>
                        </a:buClr>
                        <a:buFont typeface="Arial"/>
                      </a:pPr>
                      <a:r>
                        <a:rPr lang="en-US" sz="2000" b="1" i="0" u="none" strike="noStrike" cap="none" dirty="0">
                          <a:solidFill>
                            <a:schemeClr val="dk1"/>
                          </a:solidFill>
                          <a:latin typeface="+mn-lt"/>
                          <a:ea typeface="+mn-ea"/>
                          <a:cs typeface="+mn-cs"/>
                          <a:sym typeface="Arial"/>
                        </a:rPr>
                        <a:t>x</a:t>
                      </a:r>
                    </a:p>
                  </a:txBody>
                  <a:tcPr/>
                </a:tc>
                <a:tc>
                  <a:txBody>
                    <a:bodyPr/>
                    <a:lstStyle/>
                    <a:p>
                      <a:pPr algn="l"/>
                      <a:r>
                        <a:rPr lang="en-US" sz="1400" b="0" i="0" u="none" strike="noStrike" cap="none" dirty="0">
                          <a:solidFill>
                            <a:schemeClr val="dk1"/>
                          </a:solidFill>
                          <a:latin typeface="+mn-lt"/>
                          <a:ea typeface="+mn-ea"/>
                          <a:cs typeface="+mn-cs"/>
                          <a:sym typeface="Arial"/>
                        </a:rPr>
                        <a:t>Clopidogrel preferred.</a:t>
                      </a:r>
                    </a:p>
                    <a:p>
                      <a:pPr algn="l"/>
                      <a:r>
                        <a:rPr lang="en-US" sz="1400" b="0" i="0" u="none" strike="noStrike" cap="none" dirty="0">
                          <a:solidFill>
                            <a:schemeClr val="dk1"/>
                          </a:solidFill>
                          <a:latin typeface="+mn-lt"/>
                          <a:ea typeface="+mn-ea"/>
                          <a:cs typeface="+mn-cs"/>
                          <a:sym typeface="Arial"/>
                        </a:rPr>
                        <a:t>Aspirin monotherapy reserved for after revascularization</a:t>
                      </a:r>
                    </a:p>
                  </a:txBody>
                  <a:tcPr/>
                </a:tc>
                <a:extLst>
                  <a:ext uri="{0D108BD9-81ED-4DB2-BD59-A6C34878D82A}">
                    <a16:rowId xmlns:a16="http://schemas.microsoft.com/office/drawing/2014/main" val="2894094969"/>
                  </a:ext>
                </a:extLst>
              </a:tr>
              <a:tr h="391977">
                <a:tc>
                  <a:txBody>
                    <a:bodyPr/>
                    <a:lstStyle/>
                    <a:p>
                      <a:pPr algn="r"/>
                      <a:r>
                        <a:rPr lang="en-US" b="1" dirty="0"/>
                        <a:t>Asymptomatic PAD with CVD</a:t>
                      </a:r>
                    </a:p>
                  </a:txBody>
                  <a:tcPr/>
                </a:tc>
                <a:tc>
                  <a:txBody>
                    <a:bodyPr/>
                    <a:lstStyle/>
                    <a:p>
                      <a:pPr marR="0" algn="ctr" rtl="0">
                        <a:lnSpc>
                          <a:spcPct val="100000"/>
                        </a:lnSpc>
                        <a:spcBef>
                          <a:spcPts val="0"/>
                        </a:spcBef>
                        <a:spcAft>
                          <a:spcPts val="0"/>
                        </a:spcAft>
                        <a:buClr>
                          <a:srgbClr val="000000"/>
                        </a:buClr>
                        <a:buFont typeface="Arial"/>
                      </a:pPr>
                      <a:r>
                        <a:rPr lang="en-US" sz="2000" b="1" i="0" u="none" strike="noStrike" cap="none" dirty="0">
                          <a:solidFill>
                            <a:schemeClr val="dk1"/>
                          </a:solidFill>
                          <a:latin typeface="+mn-lt"/>
                          <a:ea typeface="+mn-ea"/>
                          <a:cs typeface="+mn-cs"/>
                          <a:sym typeface="Arial"/>
                        </a:rPr>
                        <a:t>x</a:t>
                      </a:r>
                    </a:p>
                  </a:txBody>
                  <a:tcPr/>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chemeClr val="dk1"/>
                          </a:solidFill>
                          <a:latin typeface="+mn-lt"/>
                          <a:ea typeface="+mn-ea"/>
                          <a:cs typeface="+mn-cs"/>
                          <a:sym typeface="Arial"/>
                        </a:rPr>
                        <a:t> Aspirin or Clopidogrel based on CVD guidelines</a:t>
                      </a:r>
                    </a:p>
                  </a:txBody>
                  <a:tcPr/>
                </a:tc>
                <a:extLst>
                  <a:ext uri="{0D108BD9-81ED-4DB2-BD59-A6C34878D82A}">
                    <a16:rowId xmlns:a16="http://schemas.microsoft.com/office/drawing/2014/main" val="1263569995"/>
                  </a:ext>
                </a:extLst>
              </a:tr>
              <a:tr h="391977">
                <a:tc>
                  <a:txBody>
                    <a:bodyPr/>
                    <a:lstStyle/>
                    <a:p>
                      <a:pPr algn="r"/>
                      <a:r>
                        <a:rPr lang="en-US" b="1" dirty="0"/>
                        <a:t>Symptomatic PAD with CVD</a:t>
                      </a:r>
                    </a:p>
                  </a:txBody>
                  <a:tcPr/>
                </a:tc>
                <a:tc>
                  <a:txBody>
                    <a:bodyPr/>
                    <a:lstStyle/>
                    <a:p>
                      <a:pPr marR="0" algn="ctr" rtl="0">
                        <a:lnSpc>
                          <a:spcPct val="100000"/>
                        </a:lnSpc>
                        <a:spcBef>
                          <a:spcPts val="0"/>
                        </a:spcBef>
                        <a:spcAft>
                          <a:spcPts val="0"/>
                        </a:spcAft>
                        <a:buClr>
                          <a:srgbClr val="000000"/>
                        </a:buClr>
                        <a:buFont typeface="Arial"/>
                      </a:pPr>
                      <a:r>
                        <a:rPr lang="en-US" sz="2000" b="1" i="0" u="none" strike="noStrike" cap="none" dirty="0">
                          <a:solidFill>
                            <a:schemeClr val="dk1"/>
                          </a:solidFill>
                          <a:latin typeface="+mn-lt"/>
                          <a:ea typeface="+mn-ea"/>
                          <a:cs typeface="+mn-cs"/>
                          <a:sym typeface="Arial"/>
                        </a:rPr>
                        <a:t>x</a:t>
                      </a:r>
                    </a:p>
                  </a:txBody>
                  <a:tcPr/>
                </a:tc>
                <a:tc>
                  <a:txBody>
                    <a:bodyPr/>
                    <a:lstStyle/>
                    <a:p>
                      <a:pPr marR="0" algn="ctr" rtl="0">
                        <a:lnSpc>
                          <a:spcPct val="100000"/>
                        </a:lnSpc>
                        <a:spcBef>
                          <a:spcPts val="0"/>
                        </a:spcBef>
                        <a:spcAft>
                          <a:spcPts val="0"/>
                        </a:spcAft>
                        <a:buClr>
                          <a:srgbClr val="000000"/>
                        </a:buClr>
                        <a:buFont typeface="Arial"/>
                      </a:pPr>
                      <a:endParaRPr lang="en-US" sz="2000" b="1" i="0" u="none" strike="noStrike" cap="none" dirty="0">
                        <a:solidFill>
                          <a:schemeClr val="dk1"/>
                        </a:solidFill>
                        <a:latin typeface="+mn-lt"/>
                        <a:ea typeface="+mn-ea"/>
                        <a:cs typeface="+mn-cs"/>
                        <a:sym typeface="Arial"/>
                      </a:endParaRPr>
                    </a:p>
                  </a:txBody>
                  <a:tcPr/>
                </a:tc>
                <a:tc>
                  <a:txBody>
                    <a:bodyPr/>
                    <a:lstStyle/>
                    <a:p>
                      <a:pPr algn="l"/>
                      <a:r>
                        <a:rPr lang="en-US" sz="1400" b="0" i="0" u="none" strike="noStrike" cap="none" dirty="0">
                          <a:solidFill>
                            <a:schemeClr val="dk1"/>
                          </a:solidFill>
                          <a:latin typeface="+mn-lt"/>
                          <a:ea typeface="+mn-ea"/>
                          <a:cs typeface="+mn-cs"/>
                          <a:sym typeface="Arial"/>
                        </a:rPr>
                        <a:t>Possible second agent for if high risk for critical limb ischemia</a:t>
                      </a:r>
                    </a:p>
                  </a:txBody>
                  <a:tcPr/>
                </a:tc>
                <a:extLst>
                  <a:ext uri="{0D108BD9-81ED-4DB2-BD59-A6C34878D82A}">
                    <a16:rowId xmlns:a16="http://schemas.microsoft.com/office/drawing/2014/main" val="47777753"/>
                  </a:ext>
                </a:extLst>
              </a:tr>
              <a:tr h="391977">
                <a:tc>
                  <a:txBody>
                    <a:bodyPr/>
                    <a:lstStyle/>
                    <a:p>
                      <a:pPr algn="r"/>
                      <a:endParaRPr lang="en-US" b="1" dirty="0"/>
                    </a:p>
                  </a:txBody>
                  <a:tcPr/>
                </a:tc>
                <a:tc>
                  <a:txBody>
                    <a:bodyPr/>
                    <a:lstStyle/>
                    <a:p>
                      <a:pPr algn="ctr"/>
                      <a:endParaRPr lang="en-US" sz="2000" dirty="0"/>
                    </a:p>
                  </a:txBody>
                  <a:tcPr/>
                </a:tc>
                <a:tc>
                  <a:txBody>
                    <a:bodyPr/>
                    <a:lstStyle/>
                    <a:p>
                      <a:pPr algn="ctr"/>
                      <a:endParaRPr lang="en-US" sz="2000" dirty="0"/>
                    </a:p>
                  </a:txBody>
                  <a:tcPr/>
                </a:tc>
                <a:tc>
                  <a:txBody>
                    <a:bodyPr/>
                    <a:lstStyle/>
                    <a:p>
                      <a:pPr algn="l"/>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1903280553"/>
                  </a:ext>
                </a:extLst>
              </a:tr>
            </a:tbl>
          </a:graphicData>
        </a:graphic>
      </p:graphicFrame>
      <p:sp>
        <p:nvSpPr>
          <p:cNvPr id="6" name="Title 1">
            <a:extLst>
              <a:ext uri="{FF2B5EF4-FFF2-40B4-BE49-F238E27FC236}">
                <a16:creationId xmlns:a16="http://schemas.microsoft.com/office/drawing/2014/main" id="{87F3D752-322D-CB5F-F841-457359F171CA}"/>
              </a:ext>
            </a:extLst>
          </p:cNvPr>
          <p:cNvSpPr>
            <a:spLocks noGrp="1"/>
          </p:cNvSpPr>
          <p:nvPr>
            <p:ph type="title"/>
          </p:nvPr>
        </p:nvSpPr>
        <p:spPr>
          <a:xfrm>
            <a:off x="0" y="18255"/>
            <a:ext cx="10515600" cy="1325563"/>
          </a:xfrm>
        </p:spPr>
        <p:txBody>
          <a:bodyPr/>
          <a:lstStyle/>
          <a:p>
            <a:r>
              <a:rPr lang="en-US" dirty="0"/>
              <a:t>Aspirin for Prevention Scorecard</a:t>
            </a:r>
          </a:p>
        </p:txBody>
      </p:sp>
    </p:spTree>
    <p:extLst>
      <p:ext uri="{BB962C8B-B14F-4D97-AF65-F5344CB8AC3E}">
        <p14:creationId xmlns:p14="http://schemas.microsoft.com/office/powerpoint/2010/main" val="3030498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7260-6249-FCDA-C795-585CBC60D1AE}"/>
              </a:ext>
            </a:extLst>
          </p:cNvPr>
          <p:cNvSpPr>
            <a:spLocks noGrp="1"/>
          </p:cNvSpPr>
          <p:nvPr>
            <p:ph type="title"/>
          </p:nvPr>
        </p:nvSpPr>
        <p:spPr>
          <a:xfrm>
            <a:off x="0" y="18255"/>
            <a:ext cx="10515600" cy="1325563"/>
          </a:xfrm>
        </p:spPr>
        <p:txBody>
          <a:bodyPr/>
          <a:lstStyle/>
          <a:p>
            <a:r>
              <a:rPr lang="en-US" dirty="0"/>
              <a:t>Case</a:t>
            </a:r>
          </a:p>
        </p:txBody>
      </p:sp>
      <p:sp>
        <p:nvSpPr>
          <p:cNvPr id="3" name="Text Placeholder 2">
            <a:extLst>
              <a:ext uri="{FF2B5EF4-FFF2-40B4-BE49-F238E27FC236}">
                <a16:creationId xmlns:a16="http://schemas.microsoft.com/office/drawing/2014/main" id="{B2428FBA-5013-E3E3-CE4D-CF66BC17FBE1}"/>
              </a:ext>
            </a:extLst>
          </p:cNvPr>
          <p:cNvSpPr>
            <a:spLocks noGrp="1"/>
          </p:cNvSpPr>
          <p:nvPr>
            <p:ph type="body" idx="1"/>
          </p:nvPr>
        </p:nvSpPr>
        <p:spPr>
          <a:xfrm>
            <a:off x="270589" y="1004531"/>
            <a:ext cx="11756570" cy="5713510"/>
          </a:xfrm>
        </p:spPr>
        <p:txBody>
          <a:bodyPr>
            <a:normAutofit/>
          </a:bodyPr>
          <a:lstStyle/>
          <a:p>
            <a:pPr marL="114300" indent="0">
              <a:buNone/>
            </a:pPr>
            <a:r>
              <a:rPr lang="en-US" sz="2400" dirty="0">
                <a:latin typeface="Times New Roman" panose="02020603050405020304" pitchFamily="18" charset="0"/>
                <a:cs typeface="Times New Roman" panose="02020603050405020304" pitchFamily="18" charset="0"/>
              </a:rPr>
              <a:t>Avery </a:t>
            </a:r>
            <a:r>
              <a:rPr lang="en-US" sz="2400" dirty="0" err="1">
                <a:latin typeface="Times New Roman" panose="02020603050405020304" pitchFamily="18" charset="0"/>
                <a:cs typeface="Times New Roman" panose="02020603050405020304" pitchFamily="18" charset="0"/>
              </a:rPr>
              <a:t>Fibrillator</a:t>
            </a:r>
            <a:r>
              <a:rPr lang="en-US" sz="2400" dirty="0">
                <a:latin typeface="Times New Roman" panose="02020603050405020304" pitchFamily="18" charset="0"/>
                <a:cs typeface="Times New Roman" panose="02020603050405020304" pitchFamily="18" charset="0"/>
              </a:rPr>
              <a:t> is an 85-year-old male you are admitting to your LTC facility.  He has atrial fibrillation and is taking metoprolol and aspirin. He is able to make his own decisions and his mentation is excellent.  He has had 3 falls over the last year with no significant injuries.  He was living alone at home and his family checked in on him daily.  He and his family have become concerned about his safety and have decided that LTC is his best option.  They ask you to manage his medications using the best evidence-based information and are agreeable to any recommendations that you make. </a:t>
            </a:r>
          </a:p>
          <a:p>
            <a:pPr marL="114300" indent="0">
              <a:buNone/>
            </a:pPr>
            <a:r>
              <a:rPr lang="en-US" sz="2400" dirty="0">
                <a:latin typeface="Times New Roman" panose="02020603050405020304" pitchFamily="18" charset="0"/>
                <a:cs typeface="Times New Roman" panose="02020603050405020304" pitchFamily="18" charset="0"/>
              </a:rPr>
              <a:t>What medication adjustments would you make? </a:t>
            </a:r>
          </a:p>
          <a:p>
            <a:pPr marL="114300" indent="0">
              <a:buNone/>
            </a:pPr>
            <a:r>
              <a:rPr lang="en-US" sz="2400" dirty="0">
                <a:latin typeface="Times New Roman" panose="02020603050405020304" pitchFamily="18" charset="0"/>
                <a:cs typeface="Times New Roman" panose="02020603050405020304" pitchFamily="18" charset="0"/>
              </a:rPr>
              <a:t>A.) Continue aspirin for Afib related embolic stroke prevention</a:t>
            </a:r>
          </a:p>
          <a:p>
            <a:pPr marL="114300" indent="0">
              <a:buNone/>
            </a:pPr>
            <a:r>
              <a:rPr lang="en-US" sz="2400" dirty="0">
                <a:latin typeface="Times New Roman" panose="02020603050405020304" pitchFamily="18" charset="0"/>
                <a:cs typeface="Times New Roman" panose="02020603050405020304" pitchFamily="18" charset="0"/>
              </a:rPr>
              <a:t>B.) Discontinue aspirin</a:t>
            </a:r>
          </a:p>
          <a:p>
            <a:pPr marL="114300" indent="0">
              <a:buNone/>
            </a:pPr>
            <a:r>
              <a:rPr lang="en-US" sz="2400" dirty="0">
                <a:latin typeface="Times New Roman" panose="02020603050405020304" pitchFamily="18" charset="0"/>
                <a:cs typeface="Times New Roman" panose="02020603050405020304" pitchFamily="18" charset="0"/>
              </a:rPr>
              <a:t>C.) Discontinue aspirin and start apixaban</a:t>
            </a:r>
          </a:p>
          <a:p>
            <a:pPr marL="114300" indent="0">
              <a:buNone/>
            </a:pPr>
            <a:r>
              <a:rPr lang="en-US" sz="2400" dirty="0">
                <a:latin typeface="Times New Roman" panose="02020603050405020304" pitchFamily="18" charset="0"/>
                <a:cs typeface="Times New Roman" panose="02020603050405020304" pitchFamily="18" charset="0"/>
              </a:rPr>
              <a:t>D.) Continue aspirin and add clopidogrel</a:t>
            </a:r>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960693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D4305D-3D54-7385-6F43-C3977839D78D}"/>
              </a:ext>
            </a:extLst>
          </p:cNvPr>
          <p:cNvSpPr txBox="1"/>
          <p:nvPr/>
        </p:nvSpPr>
        <p:spPr>
          <a:xfrm>
            <a:off x="1469438" y="662781"/>
            <a:ext cx="8425659" cy="5847755"/>
          </a:xfrm>
          <a:prstGeom prst="rect">
            <a:avLst/>
          </a:prstGeom>
          <a:noFill/>
        </p:spPr>
        <p:txBody>
          <a:bodyPr wrap="square" rtlCol="0">
            <a:spAutoFit/>
          </a:bodyPr>
          <a:lstStyle/>
          <a:p>
            <a:r>
              <a:rPr lang="en-US" sz="2400" dirty="0">
                <a:solidFill>
                  <a:schemeClr val="dk1"/>
                </a:solidFill>
                <a:latin typeface="Times New Roman" panose="02020603050405020304" pitchFamily="18" charset="0"/>
                <a:cs typeface="Times New Roman" panose="02020603050405020304" pitchFamily="18" charset="0"/>
                <a:sym typeface="Calibri"/>
              </a:rPr>
              <a:t>You perform a physical exam on Avery and note that he has no hair on his legs, cold feet, and bilaterally reduced peripheral pulses.  He denies any claudication but admits to LE weakness and balance issues that he thinks have led to his falls over the last year. You dig through his records and find that he had doppler US ABIs done last year showing a RLE ABI or 0.8 and LLE ABI 0.9.  </a:t>
            </a:r>
          </a:p>
          <a:p>
            <a:r>
              <a:rPr lang="en-US" sz="2400" dirty="0">
                <a:solidFill>
                  <a:schemeClr val="dk1"/>
                </a:solidFill>
                <a:latin typeface="Times New Roman" panose="02020603050405020304" pitchFamily="18" charset="0"/>
                <a:cs typeface="Times New Roman" panose="02020603050405020304" pitchFamily="18" charset="0"/>
                <a:sym typeface="Calibri"/>
              </a:rPr>
              <a:t>Does this change your answer? </a:t>
            </a:r>
          </a:p>
          <a:p>
            <a:endParaRPr lang="en-US" sz="2400" dirty="0">
              <a:solidFill>
                <a:schemeClr val="dk1"/>
              </a:solidFill>
              <a:latin typeface="Times New Roman" panose="02020603050405020304" pitchFamily="18" charset="0"/>
              <a:cs typeface="Times New Roman" panose="02020603050405020304" pitchFamily="18" charset="0"/>
              <a:sym typeface="Calibri"/>
            </a:endParaRPr>
          </a:p>
          <a:p>
            <a:pPr marL="114300" indent="0">
              <a:buNone/>
            </a:pPr>
            <a:r>
              <a:rPr lang="en-US" sz="2400" dirty="0">
                <a:solidFill>
                  <a:schemeClr val="dk1"/>
                </a:solidFill>
                <a:latin typeface="Times New Roman" panose="02020603050405020304" pitchFamily="18" charset="0"/>
                <a:cs typeface="Times New Roman" panose="02020603050405020304" pitchFamily="18" charset="0"/>
                <a:sym typeface="Calibri"/>
              </a:rPr>
              <a:t>What medication adjustments would you make? </a:t>
            </a:r>
          </a:p>
          <a:p>
            <a:pPr marL="114300" indent="0">
              <a:buNone/>
            </a:pPr>
            <a:r>
              <a:rPr lang="en-US" sz="2400" dirty="0">
                <a:solidFill>
                  <a:schemeClr val="dk1"/>
                </a:solidFill>
                <a:latin typeface="Times New Roman" panose="02020603050405020304" pitchFamily="18" charset="0"/>
                <a:cs typeface="Times New Roman" panose="02020603050405020304" pitchFamily="18" charset="0"/>
                <a:sym typeface="Calibri"/>
              </a:rPr>
              <a:t>A.) Continue aspirin for </a:t>
            </a:r>
            <a:r>
              <a:rPr lang="en-US" sz="2400" dirty="0" err="1">
                <a:solidFill>
                  <a:schemeClr val="dk1"/>
                </a:solidFill>
                <a:latin typeface="Times New Roman" panose="02020603050405020304" pitchFamily="18" charset="0"/>
                <a:cs typeface="Times New Roman" panose="02020603050405020304" pitchFamily="18" charset="0"/>
                <a:sym typeface="Calibri"/>
              </a:rPr>
              <a:t>Afib</a:t>
            </a:r>
            <a:r>
              <a:rPr lang="en-US" sz="2400" dirty="0">
                <a:solidFill>
                  <a:schemeClr val="dk1"/>
                </a:solidFill>
                <a:latin typeface="Times New Roman" panose="02020603050405020304" pitchFamily="18" charset="0"/>
                <a:cs typeface="Times New Roman" panose="02020603050405020304" pitchFamily="18" charset="0"/>
                <a:sym typeface="Calibri"/>
              </a:rPr>
              <a:t> related embolic stroke prevention</a:t>
            </a:r>
          </a:p>
          <a:p>
            <a:pPr marL="114300" indent="0">
              <a:buNone/>
            </a:pPr>
            <a:r>
              <a:rPr lang="en-US" sz="2400" dirty="0">
                <a:solidFill>
                  <a:schemeClr val="dk1"/>
                </a:solidFill>
                <a:latin typeface="Times New Roman" panose="02020603050405020304" pitchFamily="18" charset="0"/>
                <a:cs typeface="Times New Roman" panose="02020603050405020304" pitchFamily="18" charset="0"/>
                <a:sym typeface="Calibri"/>
              </a:rPr>
              <a:t>B.) Discontinue aspirin</a:t>
            </a:r>
          </a:p>
          <a:p>
            <a:pPr marL="114300" indent="0">
              <a:buNone/>
            </a:pPr>
            <a:r>
              <a:rPr lang="en-US" sz="2400" dirty="0">
                <a:solidFill>
                  <a:schemeClr val="dk1"/>
                </a:solidFill>
                <a:latin typeface="Times New Roman" panose="02020603050405020304" pitchFamily="18" charset="0"/>
                <a:cs typeface="Times New Roman" panose="02020603050405020304" pitchFamily="18" charset="0"/>
                <a:sym typeface="Calibri"/>
              </a:rPr>
              <a:t>C.) Discontinue aspirin and start apixaban</a:t>
            </a:r>
          </a:p>
          <a:p>
            <a:pPr marL="114300" indent="0">
              <a:buNone/>
            </a:pPr>
            <a:r>
              <a:rPr lang="en-US" sz="2400" dirty="0">
                <a:solidFill>
                  <a:schemeClr val="dk1"/>
                </a:solidFill>
                <a:latin typeface="Times New Roman" panose="02020603050405020304" pitchFamily="18" charset="0"/>
                <a:cs typeface="Times New Roman" panose="02020603050405020304" pitchFamily="18" charset="0"/>
                <a:sym typeface="Calibri"/>
              </a:rPr>
              <a:t>D.) Continue aspirin and add clopidogrel</a:t>
            </a:r>
          </a:p>
          <a:p>
            <a:pPr marL="114300" indent="0">
              <a:buNone/>
            </a:pPr>
            <a:r>
              <a:rPr lang="en-US" sz="2400" dirty="0">
                <a:solidFill>
                  <a:schemeClr val="dk1"/>
                </a:solidFill>
                <a:latin typeface="Times New Roman" panose="02020603050405020304" pitchFamily="18" charset="0"/>
                <a:cs typeface="Times New Roman" panose="02020603050405020304" pitchFamily="18" charset="0"/>
                <a:sym typeface="Calibri"/>
              </a:rPr>
              <a:t>E.)  Discontinue aspirin and start clopidogrel</a:t>
            </a:r>
          </a:p>
          <a:p>
            <a:pPr marL="114300" indent="0">
              <a:buNone/>
            </a:pPr>
            <a:r>
              <a:rPr lang="en-US" sz="2400" dirty="0">
                <a:solidFill>
                  <a:schemeClr val="dk1"/>
                </a:solidFill>
                <a:latin typeface="Times New Roman" panose="02020603050405020304" pitchFamily="18" charset="0"/>
                <a:cs typeface="Times New Roman" panose="02020603050405020304" pitchFamily="18" charset="0"/>
                <a:sym typeface="Calibri"/>
              </a:rPr>
              <a:t>F.)  Obtain LE  CTA</a:t>
            </a:r>
          </a:p>
          <a:p>
            <a:endParaRPr lang="en-US" dirty="0"/>
          </a:p>
        </p:txBody>
      </p:sp>
      <p:sp>
        <p:nvSpPr>
          <p:cNvPr id="3" name="Title 1">
            <a:extLst>
              <a:ext uri="{FF2B5EF4-FFF2-40B4-BE49-F238E27FC236}">
                <a16:creationId xmlns:a16="http://schemas.microsoft.com/office/drawing/2014/main" id="{D9D14AF3-34AA-F143-087A-3FCBB61B02C7}"/>
              </a:ext>
            </a:extLst>
          </p:cNvPr>
          <p:cNvSpPr txBox="1">
            <a:spLocks/>
          </p:cNvSpPr>
          <p:nvPr/>
        </p:nvSpPr>
        <p:spPr>
          <a:xfrm>
            <a:off x="0" y="0"/>
            <a:ext cx="10515600"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latin typeface="Calibri" panose="020F0502020204030204" pitchFamily="34" charset="0"/>
                <a:cs typeface="Calibri" panose="020F0502020204030204" pitchFamily="34" charset="0"/>
              </a:rPr>
              <a:t>Case</a:t>
            </a:r>
          </a:p>
        </p:txBody>
      </p:sp>
    </p:spTree>
    <p:extLst>
      <p:ext uri="{BB962C8B-B14F-4D97-AF65-F5344CB8AC3E}">
        <p14:creationId xmlns:p14="http://schemas.microsoft.com/office/powerpoint/2010/main" val="3822188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18BF-CC7D-43C4-AA05-BF0346109EB0}"/>
              </a:ext>
            </a:extLst>
          </p:cNvPr>
          <p:cNvSpPr>
            <a:spLocks noGrp="1"/>
          </p:cNvSpPr>
          <p:nvPr>
            <p:ph type="title"/>
          </p:nvPr>
        </p:nvSpPr>
        <p:spPr>
          <a:xfrm>
            <a:off x="3751083" y="2391888"/>
            <a:ext cx="4893296" cy="2396928"/>
          </a:xfrm>
        </p:spPr>
        <p:txBody>
          <a:bodyPr/>
          <a:lstStyle/>
          <a:p>
            <a:r>
              <a:rPr lang="en-US" dirty="0"/>
              <a:t>Extra Slides</a:t>
            </a:r>
          </a:p>
        </p:txBody>
      </p:sp>
    </p:spTree>
    <p:extLst>
      <p:ext uri="{BB962C8B-B14F-4D97-AF65-F5344CB8AC3E}">
        <p14:creationId xmlns:p14="http://schemas.microsoft.com/office/powerpoint/2010/main" val="3136345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Aspirin for DVT prophylaxis	</a:t>
            </a:r>
            <a:endParaRPr/>
          </a:p>
        </p:txBody>
      </p:sp>
      <p:sp>
        <p:nvSpPr>
          <p:cNvPr id="158" name="Google Shape;158;p2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Can we use Aspirin for DVT prophy in hip fracture with non-surgical management? </a:t>
            </a:r>
            <a:endParaRPr/>
          </a:p>
          <a:p>
            <a:pPr marL="914400" lvl="0" indent="0" algn="l" rtl="0">
              <a:spcBef>
                <a:spcPts val="1000"/>
              </a:spcBef>
              <a:spcAft>
                <a:spcPts val="0"/>
              </a:spcAft>
              <a:buNone/>
            </a:pPr>
            <a:endParaRPr/>
          </a:p>
        </p:txBody>
      </p:sp>
    </p:spTree>
    <p:extLst>
      <p:ext uri="{BB962C8B-B14F-4D97-AF65-F5344CB8AC3E}">
        <p14:creationId xmlns:p14="http://schemas.microsoft.com/office/powerpoint/2010/main" val="199503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415600" y="233533"/>
            <a:ext cx="11360700" cy="1122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Aspirin for DVT prophylaxis after hip fracture surgery</a:t>
            </a:r>
            <a:endParaRPr/>
          </a:p>
        </p:txBody>
      </p:sp>
      <p:sp>
        <p:nvSpPr>
          <p:cNvPr id="164" name="Google Shape;164;p26"/>
          <p:cNvSpPr txBox="1"/>
          <p:nvPr/>
        </p:nvSpPr>
        <p:spPr>
          <a:xfrm>
            <a:off x="505975" y="1284325"/>
            <a:ext cx="10554000" cy="5356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500" u="sng">
                <a:solidFill>
                  <a:schemeClr val="hlink"/>
                </a:solidFill>
                <a:hlinkClick r:id="rId3"/>
              </a:rPr>
              <a:t>Prevention of pulmonary embolism and deep vein thrombosis with low dose aspirin: Pulmonary Embolism Prevention (PEP) trial - PubMed (nih.gov)</a:t>
            </a:r>
            <a:endParaRPr sz="1600" b="1">
              <a:solidFill>
                <a:srgbClr val="232323"/>
              </a:solidFill>
              <a:highlight>
                <a:srgbClr val="FFFFFF"/>
              </a:highlight>
            </a:endParaRPr>
          </a:p>
          <a:p>
            <a:pPr marL="609600" lvl="0" indent="-406400" algn="l" rtl="0">
              <a:spcBef>
                <a:spcPts val="0"/>
              </a:spcBef>
              <a:spcAft>
                <a:spcPts val="0"/>
              </a:spcAft>
              <a:buSzPts val="1600"/>
              <a:buChar char="●"/>
            </a:pPr>
            <a:r>
              <a:rPr lang="en-US" sz="1600">
                <a:solidFill>
                  <a:srgbClr val="232323"/>
                </a:solidFill>
                <a:highlight>
                  <a:srgbClr val="FFFFFF"/>
                </a:highlight>
              </a:rPr>
              <a:t>In a randomized trial of almost 18,000 patients, most of whom had hip fracture surgery/HFS, compared with placebo, </a:t>
            </a:r>
            <a:r>
              <a:rPr lang="en-US" sz="1600" u="sng">
                <a:solidFill>
                  <a:srgbClr val="005B92"/>
                </a:solidFill>
                <a:highlight>
                  <a:srgbClr val="FFFFFF"/>
                </a:highlight>
                <a:hlinkClick r:id="rId4">
                  <a:extLst>
                    <a:ext uri="{A12FA001-AC4F-418D-AE19-62706E023703}">
                      <ahyp:hlinkClr xmlns:ahyp="http://schemas.microsoft.com/office/drawing/2018/hyperlinkcolor" val="tx"/>
                    </a:ext>
                  </a:extLst>
                </a:hlinkClick>
              </a:rPr>
              <a:t>aspirin</a:t>
            </a:r>
            <a:r>
              <a:rPr lang="en-US" sz="1600">
                <a:solidFill>
                  <a:srgbClr val="232323"/>
                </a:solidFill>
                <a:highlight>
                  <a:srgbClr val="FFFFFF"/>
                </a:highlight>
              </a:rPr>
              <a:t> administered for 35 days reduced the incidence of symptomatic DVT without an increase in major bleeding events but had no effect on the rate of clinically significant PE [</a:t>
            </a:r>
            <a:r>
              <a:rPr lang="en-US" sz="1600" u="sng">
                <a:solidFill>
                  <a:srgbClr val="005B92"/>
                </a:solidFill>
                <a:highlight>
                  <a:srgbClr val="FFFFFF"/>
                </a:highlight>
                <a:hlinkClick r:id="rId5">
                  <a:extLst>
                    <a:ext uri="{A12FA001-AC4F-418D-AE19-62706E023703}">
                      <ahyp:hlinkClr xmlns:ahyp="http://schemas.microsoft.com/office/drawing/2018/hyperlinkcolor" val="tx"/>
                    </a:ext>
                  </a:extLst>
                </a:hlinkClick>
              </a:rPr>
              <a:t>98</a:t>
            </a:r>
            <a:r>
              <a:rPr lang="en-US" sz="1600">
                <a:solidFill>
                  <a:srgbClr val="232323"/>
                </a:solidFill>
                <a:highlight>
                  <a:srgbClr val="FFFFFF"/>
                </a:highlight>
              </a:rPr>
              <a:t>].</a:t>
            </a:r>
            <a:endParaRPr sz="1600">
              <a:solidFill>
                <a:srgbClr val="232323"/>
              </a:solidFill>
              <a:highlight>
                <a:srgbClr val="FFFFFF"/>
              </a:highlight>
            </a:endParaRPr>
          </a:p>
          <a:p>
            <a:pPr marL="0" lvl="0" indent="0" algn="l" rtl="0">
              <a:spcBef>
                <a:spcPts val="0"/>
              </a:spcBef>
              <a:spcAft>
                <a:spcPts val="0"/>
              </a:spcAft>
              <a:buNone/>
            </a:pPr>
            <a:r>
              <a:rPr lang="en-US" sz="1500" u="sng">
                <a:solidFill>
                  <a:schemeClr val="hlink"/>
                </a:solidFill>
                <a:hlinkClick r:id="rId6"/>
              </a:rPr>
              <a:t>Intermittent Pneumatic Compression for the Prevention of Venous Thromboembolism after Total Hip Arthroplasty - PubMed (nih.gov)</a:t>
            </a:r>
            <a:r>
              <a:rPr lang="en-US" sz="1600">
                <a:solidFill>
                  <a:srgbClr val="232323"/>
                </a:solidFill>
                <a:highlight>
                  <a:srgbClr val="FFFFFF"/>
                </a:highlight>
              </a:rPr>
              <a:t> </a:t>
            </a:r>
            <a:r>
              <a:rPr lang="en-US" sz="1200">
                <a:solidFill>
                  <a:srgbClr val="0071BC"/>
                </a:solidFill>
                <a:highlight>
                  <a:srgbClr val="FFFFFF"/>
                </a:highlight>
                <a:latin typeface="Roboto"/>
                <a:ea typeface="Roboto"/>
                <a:cs typeface="Roboto"/>
                <a:sym typeface="Roboto"/>
              </a:rPr>
              <a:t>Clin Orthop Surg</a:t>
            </a:r>
            <a:r>
              <a:rPr lang="en-US" sz="1200">
                <a:solidFill>
                  <a:srgbClr val="5B616B"/>
                </a:solidFill>
                <a:highlight>
                  <a:srgbClr val="FFFFFF"/>
                </a:highlight>
                <a:latin typeface="Roboto"/>
                <a:ea typeface="Roboto"/>
                <a:cs typeface="Roboto"/>
                <a:sym typeface="Roboto"/>
              </a:rPr>
              <a:t> </a:t>
            </a:r>
            <a:r>
              <a:rPr lang="en-US" sz="1200">
                <a:solidFill>
                  <a:srgbClr val="0071BC"/>
                </a:solidFill>
                <a:highlight>
                  <a:srgbClr val="FFFFFF"/>
                </a:highlight>
                <a:latin typeface="Roboto"/>
                <a:ea typeface="Roboto"/>
                <a:cs typeface="Roboto"/>
                <a:sym typeface="Roboto"/>
              </a:rPr>
              <a:t>. </a:t>
            </a:r>
            <a:r>
              <a:rPr lang="en-US" sz="1200">
                <a:solidFill>
                  <a:srgbClr val="5B616B"/>
                </a:solidFill>
                <a:highlight>
                  <a:srgbClr val="FFFFFF"/>
                </a:highlight>
                <a:latin typeface="Roboto"/>
                <a:ea typeface="Roboto"/>
                <a:cs typeface="Roboto"/>
                <a:sym typeface="Roboto"/>
              </a:rPr>
              <a:t>2017 Mar;9(1):37-42.</a:t>
            </a:r>
            <a:r>
              <a:rPr lang="en-US" sz="1200">
                <a:solidFill>
                  <a:srgbClr val="212121"/>
                </a:solidFill>
                <a:highlight>
                  <a:srgbClr val="FFFFFF"/>
                </a:highlight>
                <a:latin typeface="Roboto"/>
                <a:ea typeface="Roboto"/>
                <a:cs typeface="Roboto"/>
                <a:sym typeface="Roboto"/>
              </a:rPr>
              <a:t> </a:t>
            </a:r>
            <a:r>
              <a:rPr lang="en-US" sz="1200">
                <a:solidFill>
                  <a:srgbClr val="5B616B"/>
                </a:solidFill>
                <a:highlight>
                  <a:srgbClr val="FFFFFF"/>
                </a:highlight>
                <a:latin typeface="Roboto"/>
                <a:ea typeface="Roboto"/>
                <a:cs typeface="Roboto"/>
                <a:sym typeface="Roboto"/>
              </a:rPr>
              <a:t>doi: 10.4055/cios.2017.9.1.37.</a:t>
            </a:r>
            <a:r>
              <a:rPr lang="en-US" sz="1200">
                <a:solidFill>
                  <a:srgbClr val="212121"/>
                </a:solidFill>
                <a:highlight>
                  <a:srgbClr val="FFFFFF"/>
                </a:highlight>
                <a:latin typeface="Roboto"/>
                <a:ea typeface="Roboto"/>
                <a:cs typeface="Roboto"/>
                <a:sym typeface="Roboto"/>
              </a:rPr>
              <a:t> </a:t>
            </a:r>
            <a:r>
              <a:rPr lang="en-US" sz="1200">
                <a:solidFill>
                  <a:srgbClr val="5B616B"/>
                </a:solidFill>
                <a:highlight>
                  <a:srgbClr val="FFFFFF"/>
                </a:highlight>
                <a:latin typeface="Roboto"/>
                <a:ea typeface="Roboto"/>
                <a:cs typeface="Roboto"/>
                <a:sym typeface="Roboto"/>
              </a:rPr>
              <a:t>Epub 2017 Feb 13.</a:t>
            </a:r>
            <a:endParaRPr sz="1600">
              <a:solidFill>
                <a:srgbClr val="232323"/>
              </a:solidFill>
              <a:highlight>
                <a:srgbClr val="FFFFFF"/>
              </a:highlight>
            </a:endParaRPr>
          </a:p>
          <a:p>
            <a:pPr marL="609600" lvl="0" indent="-406400" algn="l" rtl="0">
              <a:spcBef>
                <a:spcPts val="0"/>
              </a:spcBef>
              <a:spcAft>
                <a:spcPts val="0"/>
              </a:spcAft>
              <a:buClr>
                <a:srgbClr val="232323"/>
              </a:buClr>
              <a:buSzPts val="1600"/>
              <a:buChar char="●"/>
            </a:pPr>
            <a:r>
              <a:rPr lang="en-US" sz="1600">
                <a:solidFill>
                  <a:srgbClr val="232323"/>
                </a:solidFill>
                <a:highlight>
                  <a:srgbClr val="FFFFFF"/>
                </a:highlight>
              </a:rPr>
              <a:t>In a randomized trial of 275 patients undergoing TKA, when used in combination with pneumatic compression devices, four weeks of </a:t>
            </a:r>
            <a:r>
              <a:rPr lang="en-US" sz="1600" u="sng">
                <a:solidFill>
                  <a:srgbClr val="005B92"/>
                </a:solidFill>
                <a:highlight>
                  <a:srgbClr val="FFFFFF"/>
                </a:highlight>
                <a:hlinkClick r:id="rId4">
                  <a:extLst>
                    <a:ext uri="{A12FA001-AC4F-418D-AE19-62706E023703}">
                      <ahyp:hlinkClr xmlns:ahyp="http://schemas.microsoft.com/office/drawing/2018/hyperlinkcolor" val="tx"/>
                    </a:ext>
                  </a:extLst>
                </a:hlinkClick>
              </a:rPr>
              <a:t>aspirin</a:t>
            </a:r>
            <a:r>
              <a:rPr lang="en-US" sz="1600">
                <a:solidFill>
                  <a:srgbClr val="232323"/>
                </a:solidFill>
                <a:highlight>
                  <a:srgbClr val="FFFFFF"/>
                </a:highlight>
              </a:rPr>
              <a:t> had similar rates of DVT when compared with LMW heparin (18 versus 14 percent) [</a:t>
            </a:r>
            <a:r>
              <a:rPr lang="en-US" sz="1600" u="sng">
                <a:solidFill>
                  <a:srgbClr val="005B92"/>
                </a:solidFill>
                <a:highlight>
                  <a:srgbClr val="FFFFFF"/>
                </a:highlight>
                <a:hlinkClick r:id="rId7">
                  <a:extLst>
                    <a:ext uri="{A12FA001-AC4F-418D-AE19-62706E023703}">
                      <ahyp:hlinkClr xmlns:ahyp="http://schemas.microsoft.com/office/drawing/2018/hyperlinkcolor" val="tx"/>
                    </a:ext>
                  </a:extLst>
                </a:hlinkClick>
              </a:rPr>
              <a:t>78</a:t>
            </a:r>
            <a:r>
              <a:rPr lang="en-US" sz="1600">
                <a:solidFill>
                  <a:srgbClr val="232323"/>
                </a:solidFill>
                <a:highlight>
                  <a:srgbClr val="FFFFFF"/>
                </a:highlight>
              </a:rPr>
              <a:t>]. In another trial in patients with THA, IPC devices in combination with six weeks of aspirin did not result in a significant reduction in rates of VTE compared with aspirin alone [</a:t>
            </a:r>
            <a:r>
              <a:rPr lang="en-US" sz="1600" u="sng">
                <a:solidFill>
                  <a:srgbClr val="005B92"/>
                </a:solidFill>
                <a:highlight>
                  <a:srgbClr val="FFFFFF"/>
                </a:highlight>
                <a:hlinkClick r:id="rId8">
                  <a:extLst>
                    <a:ext uri="{A12FA001-AC4F-418D-AE19-62706E023703}">
                      <ahyp:hlinkClr xmlns:ahyp="http://schemas.microsoft.com/office/drawing/2018/hyperlinkcolor" val="tx"/>
                    </a:ext>
                  </a:extLst>
                </a:hlinkClick>
              </a:rPr>
              <a:t>136</a:t>
            </a:r>
            <a:r>
              <a:rPr lang="en-US" sz="1600">
                <a:solidFill>
                  <a:srgbClr val="232323"/>
                </a:solidFill>
                <a:highlight>
                  <a:srgbClr val="FFFFFF"/>
                </a:highlight>
              </a:rPr>
              <a:t>].</a:t>
            </a:r>
            <a:endParaRPr sz="1600">
              <a:solidFill>
                <a:srgbClr val="232323"/>
              </a:solidFill>
              <a:highlight>
                <a:srgbClr val="FFFFFF"/>
              </a:highlight>
            </a:endParaRPr>
          </a:p>
          <a:p>
            <a:pPr marL="0" lvl="0" indent="0" algn="l" rtl="0">
              <a:spcBef>
                <a:spcPts val="0"/>
              </a:spcBef>
              <a:spcAft>
                <a:spcPts val="0"/>
              </a:spcAft>
              <a:buNone/>
            </a:pPr>
            <a:r>
              <a:rPr lang="en-US" sz="1500" u="sng">
                <a:solidFill>
                  <a:schemeClr val="hlink"/>
                </a:solidFill>
                <a:hlinkClick r:id="rId9"/>
              </a:rPr>
              <a:t>Association of Aspirin With Prevention of Venous Thromboembolism in Patients After Total Knee Arthroplasty Compared With Other Anticoagulants: A Noninferiority Analysis - PubMed (nih.gov)</a:t>
            </a:r>
            <a:r>
              <a:rPr lang="en-US" sz="1600">
                <a:solidFill>
                  <a:srgbClr val="232323"/>
                </a:solidFill>
                <a:highlight>
                  <a:srgbClr val="FFFFFF"/>
                </a:highlight>
              </a:rPr>
              <a:t>  </a:t>
            </a:r>
            <a:r>
              <a:rPr lang="en-US" sz="1200">
                <a:solidFill>
                  <a:srgbClr val="0071BC"/>
                </a:solidFill>
                <a:highlight>
                  <a:srgbClr val="FFFFFF"/>
                </a:highlight>
                <a:latin typeface="Roboto"/>
                <a:ea typeface="Roboto"/>
                <a:cs typeface="Roboto"/>
                <a:sym typeface="Roboto"/>
              </a:rPr>
              <a:t>JAMA Surg. </a:t>
            </a:r>
            <a:r>
              <a:rPr lang="en-US" sz="1200">
                <a:solidFill>
                  <a:srgbClr val="5B616B"/>
                </a:solidFill>
                <a:highlight>
                  <a:srgbClr val="FFFFFF"/>
                </a:highlight>
                <a:latin typeface="Roboto"/>
                <a:ea typeface="Roboto"/>
                <a:cs typeface="Roboto"/>
                <a:sym typeface="Roboto"/>
              </a:rPr>
              <a:t>2019 Jan 1;154(1):65-72.</a:t>
            </a:r>
            <a:r>
              <a:rPr lang="en-US" sz="1200">
                <a:solidFill>
                  <a:srgbClr val="212121"/>
                </a:solidFill>
                <a:highlight>
                  <a:srgbClr val="FFFFFF"/>
                </a:highlight>
                <a:latin typeface="Roboto"/>
                <a:ea typeface="Roboto"/>
                <a:cs typeface="Roboto"/>
                <a:sym typeface="Roboto"/>
              </a:rPr>
              <a:t> </a:t>
            </a:r>
            <a:endParaRPr sz="1200">
              <a:solidFill>
                <a:srgbClr val="5B616B"/>
              </a:solidFill>
              <a:highlight>
                <a:srgbClr val="FFFFFF"/>
              </a:highlight>
              <a:latin typeface="Roboto"/>
              <a:ea typeface="Roboto"/>
              <a:cs typeface="Roboto"/>
              <a:sym typeface="Roboto"/>
            </a:endParaRPr>
          </a:p>
          <a:p>
            <a:pPr marL="457200" lvl="0" indent="-330200" algn="l" rtl="0">
              <a:spcBef>
                <a:spcPts val="0"/>
              </a:spcBef>
              <a:spcAft>
                <a:spcPts val="0"/>
              </a:spcAft>
              <a:buSzPts val="1600"/>
              <a:buChar char="●"/>
            </a:pPr>
            <a:r>
              <a:rPr lang="en-US" sz="1600">
                <a:solidFill>
                  <a:srgbClr val="232323"/>
                </a:solidFill>
                <a:highlight>
                  <a:srgbClr val="FFFFFF"/>
                </a:highlight>
              </a:rPr>
              <a:t>In a review of the Michigan Arthroplasty registry of over 41,000 patients undergoing TKA, the overall incidence of VTE was 1.38 percent [</a:t>
            </a:r>
            <a:r>
              <a:rPr lang="en-US" sz="1600" u="sng">
                <a:solidFill>
                  <a:srgbClr val="005B92"/>
                </a:solidFill>
                <a:highlight>
                  <a:srgbClr val="FFFFFF"/>
                </a:highlight>
                <a:hlinkClick r:id="rId10">
                  <a:extLst>
                    <a:ext uri="{A12FA001-AC4F-418D-AE19-62706E023703}">
                      <ahyp:hlinkClr xmlns:ahyp="http://schemas.microsoft.com/office/drawing/2018/hyperlinkcolor" val="tx"/>
                    </a:ext>
                  </a:extLst>
                </a:hlinkClick>
              </a:rPr>
              <a:t>142</a:t>
            </a:r>
            <a:r>
              <a:rPr lang="en-US" sz="1600">
                <a:solidFill>
                  <a:srgbClr val="232323"/>
                </a:solidFill>
                <a:highlight>
                  <a:srgbClr val="FFFFFF"/>
                </a:highlight>
              </a:rPr>
              <a:t>]. The incidence was 4.79 percent among those who received no pharmacologic prophylaxis, 1.42 percent for those treated with anticoagulation alone (various agents and combinations), 1.31 percent for those prescribed both anticoagulation and </a:t>
            </a:r>
            <a:r>
              <a:rPr lang="en-US" sz="1600" u="sng">
                <a:solidFill>
                  <a:srgbClr val="005B92"/>
                </a:solidFill>
                <a:highlight>
                  <a:srgbClr val="FFFFFF"/>
                </a:highlight>
                <a:hlinkClick r:id="rId4">
                  <a:extLst>
                    <a:ext uri="{A12FA001-AC4F-418D-AE19-62706E023703}">
                      <ahyp:hlinkClr xmlns:ahyp="http://schemas.microsoft.com/office/drawing/2018/hyperlinkcolor" val="tx"/>
                    </a:ext>
                  </a:extLst>
                </a:hlinkClick>
              </a:rPr>
              <a:t>aspirin</a:t>
            </a:r>
            <a:r>
              <a:rPr lang="en-US" sz="1600">
                <a:solidFill>
                  <a:srgbClr val="232323"/>
                </a:solidFill>
                <a:highlight>
                  <a:srgbClr val="FFFFFF"/>
                </a:highlight>
              </a:rPr>
              <a:t>, and </a:t>
            </a:r>
            <a:r>
              <a:rPr lang="en-US" sz="1600" b="1">
                <a:solidFill>
                  <a:srgbClr val="232323"/>
                </a:solidFill>
                <a:highlight>
                  <a:srgbClr val="FFFFFF"/>
                </a:highlight>
              </a:rPr>
              <a:t>1.16 percent for those treated with aspirin alone</a:t>
            </a:r>
            <a:r>
              <a:rPr lang="en-US" sz="1600">
                <a:solidFill>
                  <a:srgbClr val="232323"/>
                </a:solidFill>
                <a:highlight>
                  <a:srgbClr val="FFFFFF"/>
                </a:highlight>
              </a:rPr>
              <a:t>. Bleeding occurred in 1.10 percent of patients overall, and in 1.50, 1.35, 1.14 and </a:t>
            </a:r>
            <a:r>
              <a:rPr lang="en-US" sz="1600" b="1">
                <a:solidFill>
                  <a:srgbClr val="232323"/>
                </a:solidFill>
                <a:highlight>
                  <a:srgbClr val="FFFFFF"/>
                </a:highlight>
              </a:rPr>
              <a:t>0.90</a:t>
            </a:r>
            <a:r>
              <a:rPr lang="en-US" sz="1600">
                <a:solidFill>
                  <a:srgbClr val="232323"/>
                </a:solidFill>
                <a:highlight>
                  <a:srgbClr val="FFFFFF"/>
                </a:highlight>
              </a:rPr>
              <a:t> percent of the no prophylaxis, anticoagulation and aspirin, anticoagulation, and aspirin groups, respectively. Aspirin alone was noninferior for both the composite VTE outcome (unadjusted analysis) and for bleeding complications (unadjusted and adjusted analysis) compared with other nonaspirin treatment.</a:t>
            </a:r>
            <a:endParaRPr sz="1600">
              <a:solidFill>
                <a:srgbClr val="232323"/>
              </a:solidFill>
              <a:highlight>
                <a:srgbClr val="FFFFFF"/>
              </a:highlight>
            </a:endParaRPr>
          </a:p>
        </p:txBody>
      </p:sp>
    </p:spTree>
    <p:extLst>
      <p:ext uri="{BB962C8B-B14F-4D97-AF65-F5344CB8AC3E}">
        <p14:creationId xmlns:p14="http://schemas.microsoft.com/office/powerpoint/2010/main" val="2496977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84425" y="149100"/>
            <a:ext cx="12479100" cy="11223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1900" u="sng" dirty="0">
                <a:solidFill>
                  <a:schemeClr val="hlink"/>
                </a:solidFill>
                <a:latin typeface="Arial"/>
                <a:ea typeface="Arial"/>
                <a:cs typeface="Arial"/>
                <a:sym typeface="Arial"/>
                <a:hlinkClick r:id="rId3"/>
              </a:rPr>
              <a:t>Clinical Effectiveness and Safety of Aspirin for Venous Thromboembolism Prophylaxis After Total Hip and Knee Replacement: A Systematic Review and Meta-analysis of Randomized Clinical Trials | Orthopedics | JAMA Internal Medicine | JAMA Network</a:t>
            </a:r>
            <a:r>
              <a:rPr lang="en-US" sz="2000" dirty="0">
                <a:solidFill>
                  <a:srgbClr val="333333"/>
                </a:solidFill>
                <a:latin typeface="Arial"/>
                <a:ea typeface="Arial"/>
                <a:cs typeface="Arial"/>
                <a:sym typeface="Arial"/>
              </a:rPr>
              <a:t> - Feb 3, 2020</a:t>
            </a:r>
            <a:endParaRPr sz="2000" dirty="0">
              <a:solidFill>
                <a:srgbClr val="333333"/>
              </a:solidFill>
              <a:latin typeface="Arial"/>
              <a:ea typeface="Arial"/>
              <a:cs typeface="Arial"/>
              <a:sym typeface="Arial"/>
            </a:endParaRPr>
          </a:p>
          <a:p>
            <a:pPr marL="0" lvl="0" indent="0" algn="ctr" rtl="0">
              <a:spcBef>
                <a:spcPts val="0"/>
              </a:spcBef>
              <a:spcAft>
                <a:spcPts val="0"/>
              </a:spcAft>
              <a:buSzPts val="990"/>
              <a:buNone/>
            </a:pPr>
            <a:endParaRPr sz="2220" dirty="0"/>
          </a:p>
        </p:txBody>
      </p:sp>
      <p:pic>
        <p:nvPicPr>
          <p:cNvPr id="170" name="Google Shape;170;p27"/>
          <p:cNvPicPr preferRelativeResize="0"/>
          <p:nvPr/>
        </p:nvPicPr>
        <p:blipFill>
          <a:blip r:embed="rId4">
            <a:alphaModFix/>
          </a:blip>
          <a:stretch>
            <a:fillRect/>
          </a:stretch>
        </p:blipFill>
        <p:spPr>
          <a:xfrm>
            <a:off x="4267013" y="1340050"/>
            <a:ext cx="7710729" cy="4994750"/>
          </a:xfrm>
          <a:prstGeom prst="rect">
            <a:avLst/>
          </a:prstGeom>
          <a:noFill/>
          <a:ln>
            <a:noFill/>
          </a:ln>
        </p:spPr>
      </p:pic>
      <p:sp>
        <p:nvSpPr>
          <p:cNvPr id="171" name="Google Shape;171;p27"/>
          <p:cNvSpPr txBox="1"/>
          <p:nvPr/>
        </p:nvSpPr>
        <p:spPr>
          <a:xfrm>
            <a:off x="0" y="5834450"/>
            <a:ext cx="426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2" name="Google Shape;172;p27"/>
          <p:cNvSpPr txBox="1"/>
          <p:nvPr/>
        </p:nvSpPr>
        <p:spPr>
          <a:xfrm>
            <a:off x="219325" y="1367275"/>
            <a:ext cx="35124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latin typeface="Calibri"/>
                <a:ea typeface="Calibri"/>
                <a:cs typeface="Calibri"/>
                <a:sym typeface="Calibri"/>
              </a:rPr>
              <a:t>Wide range of findings from RCTs. RCTs with Placebo control group excluded. </a:t>
            </a: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Primary outcome was postoperative DVT. </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No statistically significant difference between Aspirin and commonly used anticoagulants. </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No significant difference in the risk of adverse events. </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Most trials in the study had high rates of bias</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The Anderson et al RCT gave 5 days of </a:t>
            </a:r>
            <a:r>
              <a:rPr lang="en-US" sz="1600" dirty="0" err="1">
                <a:latin typeface="Calibri"/>
                <a:ea typeface="Calibri"/>
                <a:cs typeface="Calibri"/>
                <a:sym typeface="Calibri"/>
              </a:rPr>
              <a:t>rivaroxiban</a:t>
            </a:r>
            <a:r>
              <a:rPr lang="en-US" sz="1600" dirty="0">
                <a:latin typeface="Calibri"/>
                <a:ea typeface="Calibri"/>
                <a:cs typeface="Calibri"/>
                <a:sym typeface="Calibri"/>
              </a:rPr>
              <a:t> prior to  aspirin. </a:t>
            </a:r>
            <a:endParaRPr sz="1600" dirty="0">
              <a:latin typeface="Calibri"/>
              <a:ea typeface="Calibri"/>
              <a:cs typeface="Calibri"/>
              <a:sym typeface="Calibri"/>
            </a:endParaRPr>
          </a:p>
        </p:txBody>
      </p:sp>
    </p:spTree>
    <p:extLst>
      <p:ext uri="{BB962C8B-B14F-4D97-AF65-F5344CB8AC3E}">
        <p14:creationId xmlns:p14="http://schemas.microsoft.com/office/powerpoint/2010/main" val="142469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99935" y="0"/>
            <a:ext cx="8487884" cy="6781326"/>
          </a:xfrm>
          <a:prstGeom prst="rect">
            <a:avLst/>
          </a:prstGeom>
          <a:noFill/>
          <a:ln>
            <a:noFill/>
          </a:ln>
        </p:spPr>
      </p:pic>
      <p:sp>
        <p:nvSpPr>
          <p:cNvPr id="196" name="Google Shape;196;p31"/>
          <p:cNvSpPr txBox="1"/>
          <p:nvPr/>
        </p:nvSpPr>
        <p:spPr>
          <a:xfrm>
            <a:off x="8502977" y="5934600"/>
            <a:ext cx="4009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333333"/>
                </a:solidFill>
                <a:highlight>
                  <a:srgbClr val="FFFCF0"/>
                </a:highlight>
                <a:latin typeface="Times New Roman"/>
                <a:ea typeface="Times New Roman"/>
                <a:cs typeface="Times New Roman"/>
                <a:sym typeface="Times New Roman"/>
              </a:rPr>
              <a:t>The role of aspirin in primary and secondary prevention. COX: cyclooxygenase isoenzyme; CHD: coronary heart disease; P2Y</a:t>
            </a:r>
            <a:r>
              <a:rPr lang="en-US" sz="900" dirty="0">
                <a:solidFill>
                  <a:srgbClr val="333333"/>
                </a:solidFill>
                <a:highlight>
                  <a:srgbClr val="FFFCF0"/>
                </a:highlight>
                <a:latin typeface="Times New Roman"/>
                <a:ea typeface="Times New Roman"/>
                <a:cs typeface="Times New Roman"/>
                <a:sym typeface="Times New Roman"/>
              </a:rPr>
              <a:t>12</a:t>
            </a:r>
            <a:r>
              <a:rPr lang="en-US" sz="1200" dirty="0">
                <a:solidFill>
                  <a:srgbClr val="333333"/>
                </a:solidFill>
                <a:highlight>
                  <a:srgbClr val="FFFCF0"/>
                </a:highlight>
                <a:latin typeface="Times New Roman"/>
                <a:ea typeface="Times New Roman"/>
                <a:cs typeface="Times New Roman"/>
                <a:sym typeface="Times New Roman"/>
              </a:rPr>
              <a:t>: a chemoreceptor for adenosine diphosphate; DAPT: dual antiplatelet therapy; GI: gastrointestinal.</a:t>
            </a:r>
            <a:endParaRPr dirty="0"/>
          </a:p>
        </p:txBody>
      </p:sp>
      <p:sp>
        <p:nvSpPr>
          <p:cNvPr id="197" name="Google Shape;197;p31"/>
          <p:cNvSpPr txBox="1"/>
          <p:nvPr/>
        </p:nvSpPr>
        <p:spPr>
          <a:xfrm>
            <a:off x="8587818" y="76674"/>
            <a:ext cx="3604331" cy="17481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u="sng" dirty="0">
                <a:solidFill>
                  <a:schemeClr val="hlink"/>
                </a:solidFill>
                <a:hlinkClick r:id="rId4"/>
              </a:rPr>
              <a:t>Aspirin in the Modern Era of Cardiovascular Disease Prevention - PMC (nih.gov)</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sz="1200" u="sng" dirty="0">
                <a:solidFill>
                  <a:srgbClr val="376FAA"/>
                </a:solidFill>
                <a:highlight>
                  <a:srgbClr val="FFFFFF"/>
                </a:highlight>
                <a:hlinkClick r:id="rId4">
                  <a:extLst>
                    <a:ext uri="{A12FA001-AC4F-418D-AE19-62706E023703}">
                      <ahyp:hlinkClr xmlns:ahyp="http://schemas.microsoft.com/office/drawing/2018/hyperlinkcolor" val="tx"/>
                    </a:ext>
                  </a:extLst>
                </a:hlinkClick>
              </a:rPr>
              <a:t>Methodist </a:t>
            </a:r>
            <a:r>
              <a:rPr lang="en-US" sz="1200" u="sng" dirty="0" err="1">
                <a:solidFill>
                  <a:srgbClr val="376FAA"/>
                </a:solidFill>
                <a:highlight>
                  <a:srgbClr val="FFFFFF"/>
                </a:highlight>
                <a:hlinkClick r:id="rId4">
                  <a:extLst>
                    <a:ext uri="{A12FA001-AC4F-418D-AE19-62706E023703}">
                      <ahyp:hlinkClr xmlns:ahyp="http://schemas.microsoft.com/office/drawing/2018/hyperlinkcolor" val="tx"/>
                    </a:ext>
                  </a:extLst>
                </a:hlinkClick>
              </a:rPr>
              <a:t>Debakey</a:t>
            </a:r>
            <a:r>
              <a:rPr lang="en-US" sz="1200" u="sng" dirty="0">
                <a:solidFill>
                  <a:srgbClr val="376FAA"/>
                </a:solidFill>
                <a:highlight>
                  <a:srgbClr val="FFFFFF"/>
                </a:highlight>
                <a:hlinkClick r:id="rId4">
                  <a:extLst>
                    <a:ext uri="{A12FA001-AC4F-418D-AE19-62706E023703}">
                      <ahyp:hlinkClr xmlns:ahyp="http://schemas.microsoft.com/office/drawing/2018/hyperlinkcolor" val="tx"/>
                    </a:ext>
                  </a:extLst>
                </a:hlinkClick>
              </a:rPr>
              <a:t> Cardiovasc J.</a:t>
            </a:r>
            <a:r>
              <a:rPr lang="en-US" sz="1200" dirty="0">
                <a:solidFill>
                  <a:srgbClr val="212121"/>
                </a:solidFill>
                <a:highlight>
                  <a:srgbClr val="FFFFFF"/>
                </a:highlight>
              </a:rPr>
              <a:t> 2021; 17(4): 36–47.</a:t>
            </a:r>
            <a:endParaRPr sz="1200" dirty="0">
              <a:solidFill>
                <a:srgbClr val="21212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212121"/>
                </a:solidFill>
                <a:highlight>
                  <a:srgbClr val="FFFFFF"/>
                </a:highlight>
              </a:rPr>
              <a:t>Published online 2021 Sep 24. </a:t>
            </a:r>
            <a:r>
              <a:rPr lang="en-US" sz="1200" dirty="0" err="1">
                <a:solidFill>
                  <a:srgbClr val="212121"/>
                </a:solidFill>
                <a:highlight>
                  <a:srgbClr val="FFFFFF"/>
                </a:highlight>
              </a:rPr>
              <a:t>doi</a:t>
            </a:r>
            <a:r>
              <a:rPr lang="en-US" sz="1200" dirty="0">
                <a:solidFill>
                  <a:srgbClr val="212121"/>
                </a:solidFill>
                <a:highlight>
                  <a:srgbClr val="FFFFFF"/>
                </a:highlight>
              </a:rPr>
              <a:t>: </a:t>
            </a:r>
            <a:r>
              <a:rPr lang="en-US" sz="1200" u="sng" dirty="0">
                <a:solidFill>
                  <a:srgbClr val="376FAA"/>
                </a:solidFill>
                <a:highlight>
                  <a:srgbClr val="FFFFFF"/>
                </a:highlight>
                <a:hlinkClick r:id="rId5">
                  <a:extLst>
                    <a:ext uri="{A12FA001-AC4F-418D-AE19-62706E023703}">
                      <ahyp:hlinkClr xmlns:ahyp="http://schemas.microsoft.com/office/drawing/2018/hyperlinkcolor" val="tx"/>
                    </a:ext>
                  </a:extLst>
                </a:hlinkClick>
              </a:rPr>
              <a:t>10.14797/mdcvj.293</a:t>
            </a:r>
            <a:endParaRPr sz="1200" u="sng" dirty="0">
              <a:solidFill>
                <a:srgbClr val="376FAA"/>
              </a:solidFill>
              <a:highlight>
                <a:srgbClr val="FFFFFF"/>
              </a:high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4176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Aspirin in healthy individuals to modify VTE risk</a:t>
            </a:r>
            <a:endParaRPr/>
          </a:p>
        </p:txBody>
      </p:sp>
      <p:sp>
        <p:nvSpPr>
          <p:cNvPr id="178" name="Google Shape;178;p2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000" u="sng" dirty="0">
                <a:solidFill>
                  <a:schemeClr val="hlink"/>
                </a:solidFill>
                <a:latin typeface="Arial"/>
                <a:ea typeface="Arial"/>
                <a:cs typeface="Arial"/>
                <a:sym typeface="Arial"/>
                <a:hlinkClick r:id="rId3"/>
              </a:rPr>
              <a:t>Effect of low-dose aspirin on the occurrence of venous thromboembolism: a randomized trial - PubMed (nih.gov)</a:t>
            </a:r>
            <a:endParaRPr sz="2000" dirty="0">
              <a:solidFill>
                <a:srgbClr val="232323"/>
              </a:solidFill>
              <a:highlight>
                <a:srgbClr val="FFFFFF"/>
              </a:highlight>
              <a:latin typeface="Arial"/>
              <a:ea typeface="Arial"/>
              <a:cs typeface="Arial"/>
              <a:sym typeface="Arial"/>
            </a:endParaRPr>
          </a:p>
          <a:p>
            <a:pPr marL="457200" lvl="0" indent="-355600" algn="l" rtl="0">
              <a:spcBef>
                <a:spcPts val="1000"/>
              </a:spcBef>
              <a:spcAft>
                <a:spcPts val="0"/>
              </a:spcAft>
              <a:buSzPts val="2000"/>
              <a:buChar char="•"/>
            </a:pPr>
            <a:r>
              <a:rPr lang="en-US" sz="2000" dirty="0">
                <a:solidFill>
                  <a:srgbClr val="232323"/>
                </a:solidFill>
                <a:highlight>
                  <a:srgbClr val="FFFFFF"/>
                </a:highlight>
                <a:latin typeface="Arial"/>
                <a:ea typeface="Arial"/>
                <a:cs typeface="Arial"/>
                <a:sym typeface="Arial"/>
              </a:rPr>
              <a:t>In the Women's Health Study, VTE rates were no different in healthy females that were randomly assigned to receive either low-dose </a:t>
            </a:r>
            <a:r>
              <a:rPr lang="en-US" sz="2000" u="sng" dirty="0">
                <a:solidFill>
                  <a:srgbClr val="005B92"/>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aspirin</a:t>
            </a:r>
            <a:r>
              <a:rPr lang="en-US" sz="2000" dirty="0">
                <a:solidFill>
                  <a:srgbClr val="232323"/>
                </a:solidFill>
                <a:highlight>
                  <a:srgbClr val="FFFFFF"/>
                </a:highlight>
                <a:latin typeface="Arial"/>
                <a:ea typeface="Arial"/>
                <a:cs typeface="Arial"/>
                <a:sym typeface="Arial"/>
              </a:rPr>
              <a:t> (100 mg orally every other day) or placebo for 10 years (1.18 versus 1.25 events per 1000 patient-years) [</a:t>
            </a:r>
            <a:r>
              <a:rPr lang="en-US" sz="2000" u="sng" dirty="0">
                <a:solidFill>
                  <a:srgbClr val="005B92"/>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60</a:t>
            </a:r>
            <a:r>
              <a:rPr lang="en-US" sz="2000" dirty="0">
                <a:solidFill>
                  <a:srgbClr val="232323"/>
                </a:solidFill>
                <a:highlight>
                  <a:srgbClr val="FFFFFF"/>
                </a:highlight>
                <a:latin typeface="Arial"/>
                <a:ea typeface="Arial"/>
                <a:cs typeface="Arial"/>
                <a:sym typeface="Arial"/>
              </a:rPr>
              <a:t>]. On subgroup analysis, no VTE risk factor (</a:t>
            </a:r>
            <a:r>
              <a:rPr lang="en-US" sz="2000" dirty="0" err="1">
                <a:solidFill>
                  <a:srgbClr val="232323"/>
                </a:solidFill>
                <a:highlight>
                  <a:srgbClr val="FFFFFF"/>
                </a:highlight>
                <a:latin typeface="Arial"/>
                <a:ea typeface="Arial"/>
                <a:cs typeface="Arial"/>
                <a:sym typeface="Arial"/>
              </a:rPr>
              <a:t>ie</a:t>
            </a:r>
            <a:r>
              <a:rPr lang="en-US" sz="2000" dirty="0">
                <a:solidFill>
                  <a:srgbClr val="232323"/>
                </a:solidFill>
                <a:highlight>
                  <a:srgbClr val="FFFFFF"/>
                </a:highlight>
                <a:latin typeface="Arial"/>
                <a:ea typeface="Arial"/>
                <a:cs typeface="Arial"/>
                <a:sym typeface="Arial"/>
              </a:rPr>
              <a:t>, age, obesity, menopausal status, reported VTE at baseline, factor V Leiden, prothrombin gene mutation) modified the relationship between aspirin and the overall risk of VTE. However, the use of aspirin was associated with an increased risk of gastrointestinal bleeding, peptic ulcer, hematuria, bruising, and epistaxis.</a:t>
            </a:r>
            <a:endParaRPr sz="2000" dirty="0">
              <a:solidFill>
                <a:srgbClr val="232323"/>
              </a:solidFill>
              <a:highlight>
                <a:srgbClr val="FFFFFF"/>
              </a:highlight>
              <a:latin typeface="Arial"/>
              <a:ea typeface="Arial"/>
              <a:cs typeface="Arial"/>
              <a:sym typeface="Arial"/>
            </a:endParaRPr>
          </a:p>
          <a:p>
            <a:pPr marL="457200" lvl="0" indent="0" algn="l" rtl="0">
              <a:spcBef>
                <a:spcPts val="1000"/>
              </a:spcBef>
              <a:spcAft>
                <a:spcPts val="0"/>
              </a:spcAft>
              <a:buNone/>
            </a:pPr>
            <a:endParaRPr sz="1400" dirty="0">
              <a:solidFill>
                <a:srgbClr val="23232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800955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C0E1-3492-7E1D-F460-5EFF2B6C73F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D2F439-A336-13EE-9798-E4DD99BAD096}"/>
              </a:ext>
            </a:extLst>
          </p:cNvPr>
          <p:cNvSpPr>
            <a:spLocks noGrp="1"/>
          </p:cNvSpPr>
          <p:nvPr>
            <p:ph type="body" idx="1"/>
          </p:nvPr>
        </p:nvSpPr>
        <p:spPr/>
        <p:txBody>
          <a:bodyPr/>
          <a:lstStyle/>
          <a:p>
            <a:r>
              <a:rPr lang="en-US" dirty="0">
                <a:hlinkClick r:id="rId2"/>
              </a:rPr>
              <a:t>Lower Extremity Peripheral Artery Disease: AHA Scientific Statement - American College of Cardiology (acc.org)</a:t>
            </a:r>
            <a:endParaRPr lang="en-US" dirty="0"/>
          </a:p>
        </p:txBody>
      </p:sp>
    </p:spTree>
    <p:extLst>
      <p:ext uri="{BB962C8B-B14F-4D97-AF65-F5344CB8AC3E}">
        <p14:creationId xmlns:p14="http://schemas.microsoft.com/office/powerpoint/2010/main" val="3667504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D902-EE79-4071-BC49-4586EE45EA8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29085EE-A63C-4897-AEA7-E0C5C89A48EF}"/>
              </a:ext>
            </a:extLst>
          </p:cNvPr>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hlinkClick r:id="rId2"/>
              </a:rPr>
              <a:t>Of Life and Limb: Addition of Low-Dose Rivaroxaban for Secondary Prevention After Peripheral Artery Disease Surgery | Circulation (ahajournals.org)</a:t>
            </a:r>
            <a:endParaRPr lang="en-US" dirty="0">
              <a:latin typeface="Helvetica" panose="020B0604020202020204" pitchFamily="34" charset="0"/>
              <a:cs typeface="Helvetica" panose="020B0604020202020204" pitchFamily="34" charset="0"/>
            </a:endParaRPr>
          </a:p>
          <a:p>
            <a:pPr lvl="1"/>
            <a:r>
              <a:rPr lang="en-US" b="0" i="0" dirty="0">
                <a:solidFill>
                  <a:srgbClr val="000000"/>
                </a:solidFill>
                <a:effectLst/>
                <a:latin typeface="Helvetica" panose="020B0604020202020204" pitchFamily="34" charset="0"/>
                <a:cs typeface="Helvetica" panose="020B0604020202020204" pitchFamily="34" charset="0"/>
              </a:rPr>
              <a:t>compared CAD+PAD patients, patients with PAD only are less likely to receive antiplatelet drugs, statins, or smoking-cessation interventions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64059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6192-BFE1-53BC-0606-6DA574E31F1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hlinkClick r:id="rId2"/>
              </a:rPr>
              <a:t>Antiplatelet Therapy After </a:t>
            </a:r>
            <a:r>
              <a:rPr lang="en-US" dirty="0" err="1">
                <a:latin typeface="Times New Roman" panose="02020603050405020304" pitchFamily="18" charset="0"/>
                <a:cs typeface="Times New Roman" panose="02020603050405020304" pitchFamily="18" charset="0"/>
                <a:hlinkClick r:id="rId2"/>
              </a:rPr>
              <a:t>Noncardioembolic</a:t>
            </a:r>
            <a:r>
              <a:rPr lang="en-US" dirty="0">
                <a:latin typeface="Times New Roman" panose="02020603050405020304" pitchFamily="18" charset="0"/>
                <a:cs typeface="Times New Roman" panose="02020603050405020304" pitchFamily="18" charset="0"/>
                <a:hlinkClick r:id="rId2"/>
              </a:rPr>
              <a:t> Stroke - PubMed (nih.gov)</a:t>
            </a:r>
            <a:r>
              <a:rPr lang="en-US" dirty="0">
                <a:latin typeface="Times New Roman" panose="02020603050405020304" pitchFamily="18" charset="0"/>
                <a:cs typeface="Times New Roman" panose="02020603050405020304" pitchFamily="18" charset="0"/>
              </a:rPr>
              <a:t> 2019</a:t>
            </a:r>
          </a:p>
        </p:txBody>
      </p:sp>
      <p:sp>
        <p:nvSpPr>
          <p:cNvPr id="3" name="Text Placeholder 2">
            <a:extLst>
              <a:ext uri="{FF2B5EF4-FFF2-40B4-BE49-F238E27FC236}">
                <a16:creationId xmlns:a16="http://schemas.microsoft.com/office/drawing/2014/main" id="{18AA8966-2CE7-B21F-F332-360D203EE7DC}"/>
              </a:ext>
            </a:extLst>
          </p:cNvPr>
          <p:cNvSpPr>
            <a:spLocks noGrp="1"/>
          </p:cNvSpPr>
          <p:nvPr>
            <p:ph type="body" idx="1"/>
          </p:nvPr>
        </p:nvSpPr>
        <p:spPr/>
        <p:txBody>
          <a:bodyPr>
            <a:normAutofit/>
          </a:bodyPr>
          <a:lstStyle/>
          <a:p>
            <a:r>
              <a:rPr lang="en-US" sz="1200" b="0" i="0" dirty="0">
                <a:solidFill>
                  <a:srgbClr val="212121"/>
                </a:solidFill>
                <a:effectLst/>
                <a:latin typeface="Times New Roman" panose="02020603050405020304" pitchFamily="18" charset="0"/>
                <a:cs typeface="Times New Roman" panose="02020603050405020304" pitchFamily="18" charset="0"/>
              </a:rPr>
              <a:t>network meta-analysis (NMA) of data from 6 randomized trials of the effects of commonly prescribed antiplatelet agents in the long-term (≥3 months) secondary prevention of </a:t>
            </a:r>
            <a:r>
              <a:rPr lang="en-US" sz="1200" b="0" i="0" dirty="0" err="1">
                <a:solidFill>
                  <a:srgbClr val="212121"/>
                </a:solidFill>
                <a:effectLst/>
                <a:latin typeface="Times New Roman" panose="02020603050405020304" pitchFamily="18" charset="0"/>
                <a:cs typeface="Times New Roman" panose="02020603050405020304" pitchFamily="18" charset="0"/>
              </a:rPr>
              <a:t>noncardioembolic</a:t>
            </a:r>
            <a:r>
              <a:rPr lang="en-US" sz="1200" b="0" i="0" dirty="0">
                <a:solidFill>
                  <a:srgbClr val="212121"/>
                </a:solidFill>
                <a:effectLst/>
                <a:latin typeface="Times New Roman" panose="02020603050405020304" pitchFamily="18" charset="0"/>
                <a:cs typeface="Times New Roman" panose="02020603050405020304" pitchFamily="18" charset="0"/>
              </a:rPr>
              <a:t> stroke or transient ischemic attack.</a:t>
            </a:r>
          </a:p>
          <a:p>
            <a:r>
              <a:rPr lang="en-US" sz="1200" b="0" i="0" dirty="0">
                <a:solidFill>
                  <a:srgbClr val="212121"/>
                </a:solidFill>
                <a:effectLst/>
                <a:latin typeface="Times New Roman" panose="02020603050405020304" pitchFamily="18" charset="0"/>
                <a:cs typeface="Times New Roman" panose="02020603050405020304" pitchFamily="18" charset="0"/>
              </a:rPr>
              <a:t>Aspirin/dipyridamole combination (RR</a:t>
            </a:r>
            <a:r>
              <a:rPr lang="en-US" sz="1200" b="0" i="0" baseline="-25000" dirty="0">
                <a:solidFill>
                  <a:srgbClr val="212121"/>
                </a:solidFill>
                <a:effectLst/>
                <a:latin typeface="Times New Roman" panose="02020603050405020304" pitchFamily="18" charset="0"/>
                <a:cs typeface="Times New Roman" panose="02020603050405020304" pitchFamily="18" charset="0"/>
              </a:rPr>
              <a:t>NMA-adj</a:t>
            </a:r>
            <a:r>
              <a:rPr lang="en-US" sz="1200" b="0" i="0" dirty="0">
                <a:solidFill>
                  <a:srgbClr val="212121"/>
                </a:solidFill>
                <a:effectLst/>
                <a:latin typeface="Times New Roman" panose="02020603050405020304" pitchFamily="18" charset="0"/>
                <a:cs typeface="Times New Roman" panose="02020603050405020304" pitchFamily="18" charset="0"/>
              </a:rPr>
              <a:t>, 0.83; 95% CI, 0.74-0.94) significantly reduced the risk of vascular events compared with aspirin, as did clopidogrel (RR</a:t>
            </a:r>
            <a:r>
              <a:rPr lang="en-US" sz="1200" b="0" i="0" baseline="-25000" dirty="0">
                <a:solidFill>
                  <a:srgbClr val="212121"/>
                </a:solidFill>
                <a:effectLst/>
                <a:latin typeface="Times New Roman" panose="02020603050405020304" pitchFamily="18" charset="0"/>
                <a:cs typeface="Times New Roman" panose="02020603050405020304" pitchFamily="18" charset="0"/>
              </a:rPr>
              <a:t>NMA-adj</a:t>
            </a:r>
            <a:r>
              <a:rPr lang="en-US" sz="1200" b="0" i="0" dirty="0">
                <a:solidFill>
                  <a:srgbClr val="212121"/>
                </a:solidFill>
                <a:effectLst/>
                <a:latin typeface="Times New Roman" panose="02020603050405020304" pitchFamily="18" charset="0"/>
                <a:cs typeface="Times New Roman" panose="02020603050405020304" pitchFamily="18" charset="0"/>
              </a:rPr>
              <a:t>, 0.88; 95% CI, 0.78-0.98), and aspirin/clopidogrel combination (RR</a:t>
            </a:r>
            <a:r>
              <a:rPr lang="en-US" sz="1200" b="0" i="0" baseline="-25000" dirty="0">
                <a:solidFill>
                  <a:srgbClr val="212121"/>
                </a:solidFill>
                <a:effectLst/>
                <a:latin typeface="Times New Roman" panose="02020603050405020304" pitchFamily="18" charset="0"/>
                <a:cs typeface="Times New Roman" panose="02020603050405020304" pitchFamily="18" charset="0"/>
              </a:rPr>
              <a:t>NMA-adj</a:t>
            </a:r>
            <a:r>
              <a:rPr lang="en-US" sz="1200" b="0" i="0" dirty="0">
                <a:solidFill>
                  <a:srgbClr val="212121"/>
                </a:solidFill>
                <a:effectLst/>
                <a:latin typeface="Times New Roman" panose="02020603050405020304" pitchFamily="18" charset="0"/>
                <a:cs typeface="Times New Roman" panose="02020603050405020304" pitchFamily="18" charset="0"/>
              </a:rPr>
              <a:t>, 0.83; 95% CI, 0.71-0.96)</a:t>
            </a:r>
          </a:p>
          <a:p>
            <a:r>
              <a:rPr lang="en-US" sz="1000" b="0" i="0" dirty="0">
                <a:solidFill>
                  <a:srgbClr val="212121"/>
                </a:solidFill>
                <a:effectLst/>
                <a:latin typeface="Times New Roman" panose="02020603050405020304" pitchFamily="18" charset="0"/>
                <a:cs typeface="Times New Roman" panose="02020603050405020304" pitchFamily="18" charset="0"/>
              </a:rPr>
              <a:t>Clopidogrel caused significantly less major bleeding and intracranial hemorrhage than aspirin, aspirin/dipyridamole combination, and aspirin/clopidogrel combination. </a:t>
            </a:r>
            <a:endParaRPr lang="en-US" sz="1200" dirty="0">
              <a:solidFill>
                <a:srgbClr val="212121"/>
              </a:solidFill>
              <a:latin typeface="Times New Roman" panose="02020603050405020304" pitchFamily="18" charset="0"/>
              <a:cs typeface="Times New Roman" panose="02020603050405020304" pitchFamily="18" charset="0"/>
            </a:endParaRPr>
          </a:p>
          <a:p>
            <a:r>
              <a:rPr lang="en-US" sz="1000" b="0" i="0" dirty="0">
                <a:solidFill>
                  <a:srgbClr val="212121"/>
                </a:solidFill>
                <a:effectLst/>
                <a:latin typeface="Times New Roman" panose="02020603050405020304" pitchFamily="18" charset="0"/>
                <a:cs typeface="Times New Roman" panose="02020603050405020304" pitchFamily="18" charset="0"/>
              </a:rPr>
              <a:t>Net clinical benefit was similar for clopidogrel and aspirin/dipyridamole combination (RR</a:t>
            </a:r>
            <a:r>
              <a:rPr lang="en-US" sz="1000" b="0" i="0" baseline="-25000" dirty="0">
                <a:solidFill>
                  <a:srgbClr val="212121"/>
                </a:solidFill>
                <a:effectLst/>
                <a:latin typeface="Times New Roman" panose="02020603050405020304" pitchFamily="18" charset="0"/>
                <a:cs typeface="Times New Roman" panose="02020603050405020304" pitchFamily="18" charset="0"/>
              </a:rPr>
              <a:t>NMA-adj</a:t>
            </a:r>
            <a:r>
              <a:rPr lang="en-US" sz="1000" b="0" i="0" dirty="0">
                <a:solidFill>
                  <a:srgbClr val="212121"/>
                </a:solidFill>
                <a:effectLst/>
                <a:latin typeface="Times New Roman" panose="02020603050405020304" pitchFamily="18" charset="0"/>
                <a:cs typeface="Times New Roman" panose="02020603050405020304" pitchFamily="18" charset="0"/>
              </a:rPr>
              <a:t>, 0.99; 95% CI, 0.93-1.05).</a:t>
            </a:r>
            <a:endParaRPr lang="en-US" sz="1200" b="0" i="0" dirty="0">
              <a:solidFill>
                <a:srgbClr val="212121"/>
              </a:solidFill>
              <a:effectLst/>
              <a:latin typeface="Times New Roman" panose="02020603050405020304" pitchFamily="18" charset="0"/>
              <a:cs typeface="Times New Roman" panose="02020603050405020304" pitchFamily="18" charset="0"/>
            </a:endParaRPr>
          </a:p>
          <a:p>
            <a:r>
              <a:rPr lang="en-US" sz="1000" b="0" i="0" dirty="0">
                <a:solidFill>
                  <a:srgbClr val="212121"/>
                </a:solidFill>
                <a:effectLst/>
                <a:latin typeface="Times New Roman" panose="02020603050405020304" pitchFamily="18" charset="0"/>
                <a:cs typeface="Times New Roman" panose="02020603050405020304" pitchFamily="18" charset="0"/>
              </a:rPr>
              <a:t>The excess risk of major bleeding associated with aspirin/clopidogrel combination compared with clopidogrel alone was higher in patients aged &lt;65 years than it was in patients ≥65 years (RR</a:t>
            </a:r>
            <a:r>
              <a:rPr lang="en-US" sz="1000" b="0" i="0" baseline="-25000" dirty="0">
                <a:solidFill>
                  <a:srgbClr val="212121"/>
                </a:solidFill>
                <a:effectLst/>
                <a:latin typeface="Times New Roman" panose="02020603050405020304" pitchFamily="18" charset="0"/>
                <a:cs typeface="Times New Roman" panose="02020603050405020304" pitchFamily="18" charset="0"/>
              </a:rPr>
              <a:t>NMA-adj</a:t>
            </a:r>
            <a:r>
              <a:rPr lang="en-US" sz="1000" b="0" i="0" dirty="0">
                <a:solidFill>
                  <a:srgbClr val="212121"/>
                </a:solidFill>
                <a:effectLst/>
                <a:latin typeface="Times New Roman" panose="02020603050405020304" pitchFamily="18" charset="0"/>
                <a:cs typeface="Times New Roman" panose="02020603050405020304" pitchFamily="18" charset="0"/>
              </a:rPr>
              <a:t>, 3.9 versus 1.7). </a:t>
            </a:r>
            <a:endParaRPr lang="en-US" sz="1200" dirty="0">
              <a:solidFill>
                <a:srgbClr val="212121"/>
              </a:solidFill>
              <a:latin typeface="Times New Roman" panose="02020603050405020304" pitchFamily="18" charset="0"/>
              <a:cs typeface="Times New Roman" panose="02020603050405020304" pitchFamily="18" charset="0"/>
            </a:endParaRPr>
          </a:p>
          <a:p>
            <a:r>
              <a:rPr lang="en-US" sz="1000" b="0" i="0" dirty="0">
                <a:solidFill>
                  <a:srgbClr val="212121"/>
                </a:solidFill>
                <a:effectLst/>
                <a:latin typeface="Times New Roman" panose="02020603050405020304" pitchFamily="18" charset="0"/>
                <a:cs typeface="Times New Roman" panose="02020603050405020304" pitchFamily="18" charset="0"/>
              </a:rPr>
              <a:t>Conclusions- Results favor clopidogrel and aspirin/dipyridamole combination for long-term secondary prevention after </a:t>
            </a:r>
            <a:r>
              <a:rPr lang="en-US" sz="1000" b="0" i="0" dirty="0" err="1">
                <a:solidFill>
                  <a:srgbClr val="212121"/>
                </a:solidFill>
                <a:effectLst/>
                <a:latin typeface="Times New Roman" panose="02020603050405020304" pitchFamily="18" charset="0"/>
                <a:cs typeface="Times New Roman" panose="02020603050405020304" pitchFamily="18" charset="0"/>
              </a:rPr>
              <a:t>noncardioembolic</a:t>
            </a:r>
            <a:r>
              <a:rPr lang="en-US" sz="1000" b="0" i="0" dirty="0">
                <a:solidFill>
                  <a:srgbClr val="212121"/>
                </a:solidFill>
                <a:effectLst/>
                <a:latin typeface="Times New Roman" panose="02020603050405020304" pitchFamily="18" charset="0"/>
                <a:cs typeface="Times New Roman" panose="02020603050405020304" pitchFamily="18" charset="0"/>
              </a:rPr>
              <a:t> stroke or transient ischemic attack, regardless of patient characteristics. Aspirin/clopidogrel combination was associated with a significantly higher risk of major bleeding compared with other antiplatelet regimens.</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2806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030C-C400-4248-AD87-18353858B0A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DF22DD7-77EC-27EF-2A37-100B82EE7C58}"/>
              </a:ext>
            </a:extLst>
          </p:cNvPr>
          <p:cNvSpPr>
            <a:spLocks noGrp="1"/>
          </p:cNvSpPr>
          <p:nvPr>
            <p:ph type="body" idx="1"/>
          </p:nvPr>
        </p:nvSpPr>
        <p:spPr/>
        <p:txBody>
          <a:bodyPr>
            <a:normAutofit lnSpcReduction="10000"/>
          </a:bodyPr>
          <a:lstStyle/>
          <a:p>
            <a:r>
              <a:rPr lang="en-US" b="1" i="0" dirty="0">
                <a:solidFill>
                  <a:srgbClr val="232323"/>
                </a:solidFill>
                <a:effectLst/>
                <a:latin typeface="Times New Roman" panose="02020603050405020304" pitchFamily="18" charset="0"/>
                <a:cs typeface="Times New Roman" panose="02020603050405020304" pitchFamily="18" charset="0"/>
              </a:rPr>
              <a:t>Risk of stopping antiplatelet treatment</a:t>
            </a:r>
            <a:r>
              <a:rPr lang="en-US" b="0" i="0" dirty="0">
                <a:solidFill>
                  <a:srgbClr val="232323"/>
                </a:solidFill>
                <a:effectLst/>
                <a:latin typeface="Times New Roman" panose="02020603050405020304" pitchFamily="18" charset="0"/>
                <a:cs typeface="Times New Roman" panose="02020603050405020304" pitchFamily="18" charset="0"/>
              </a:rPr>
              <a:t> — Stopping antiplatelet therapy in high-risk patients may itself increase the risk of stroke. One study found that 13 of 289 patients hospitalized with cerebral infarction had recently stopped antiplatelet therapy; most had been taking </a:t>
            </a:r>
            <a:r>
              <a:rPr lang="en-US" b="0" i="0" u="none" strike="noStrike" dirty="0">
                <a:solidFill>
                  <a:srgbClr val="005B92"/>
                </a:solidFill>
                <a:effectLst/>
                <a:latin typeface="Times New Roman" panose="02020603050405020304" pitchFamily="18" charset="0"/>
                <a:cs typeface="Times New Roman" panose="02020603050405020304" pitchFamily="18" charset="0"/>
                <a:hlinkClick r:id="rId2"/>
              </a:rPr>
              <a:t>aspirin</a:t>
            </a:r>
            <a:r>
              <a:rPr lang="en-US" b="0" i="0" dirty="0">
                <a:solidFill>
                  <a:srgbClr val="232323"/>
                </a:solidFill>
                <a:effectLst/>
                <a:latin typeface="Times New Roman" panose="02020603050405020304" pitchFamily="18" charset="0"/>
                <a:cs typeface="Times New Roman" panose="02020603050405020304" pitchFamily="18" charset="0"/>
              </a:rPr>
              <a:t> [</a:t>
            </a:r>
            <a:r>
              <a:rPr lang="en-US" b="0" i="0" u="none" strike="noStrike" dirty="0">
                <a:solidFill>
                  <a:srgbClr val="005B92"/>
                </a:solidFill>
                <a:effectLst/>
                <a:latin typeface="Times New Roman" panose="02020603050405020304" pitchFamily="18" charset="0"/>
                <a:cs typeface="Times New Roman" panose="02020603050405020304" pitchFamily="18" charset="0"/>
                <a:hlinkClick r:id="rId3"/>
              </a:rPr>
              <a:t>6</a:t>
            </a:r>
            <a:r>
              <a:rPr lang="en-US" b="0" i="0" dirty="0">
                <a:solidFill>
                  <a:srgbClr val="232323"/>
                </a:solidFill>
                <a:effectLst/>
                <a:latin typeface="Times New Roman" panose="02020603050405020304" pitchFamily="18" charset="0"/>
                <a:cs typeface="Times New Roman" panose="02020603050405020304" pitchFamily="18" charset="0"/>
              </a:rPr>
              <a:t>]. In all 13, the antiplatelet agent had been discontinued within 6 to 10 days of stroke onset, a time course consistent with the known lifespan (about 10 days) of inhibited platelets. Additionally, a case-control study comparing 309 patients with stroke to 309 matched controls found that discontinuation of aspirin was associated with a significantly increased risk of TIA or ischemic stroke (odds ratio 3.4, 95% CI 1.08-10.63) [</a:t>
            </a:r>
            <a:r>
              <a:rPr lang="en-US" b="0" i="0" u="none" strike="noStrike" dirty="0">
                <a:solidFill>
                  <a:srgbClr val="005B92"/>
                </a:solidFill>
                <a:effectLst/>
                <a:latin typeface="Times New Roman" panose="02020603050405020304" pitchFamily="18" charset="0"/>
                <a:cs typeface="Times New Roman" panose="02020603050405020304" pitchFamily="18" charset="0"/>
                <a:hlinkClick r:id="rId4"/>
              </a:rPr>
              <a:t>7</a:t>
            </a:r>
            <a:r>
              <a:rPr lang="en-US" b="0" i="0" dirty="0">
                <a:solidFill>
                  <a:srgbClr val="232323"/>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526202-746D-16F6-DAE9-4356F5A21CDD}"/>
              </a:ext>
            </a:extLst>
          </p:cNvPr>
          <p:cNvSpPr txBox="1"/>
          <p:nvPr/>
        </p:nvSpPr>
        <p:spPr>
          <a:xfrm>
            <a:off x="64363" y="6334780"/>
            <a:ext cx="9221680" cy="307777"/>
          </a:xfrm>
          <a:prstGeom prst="rect">
            <a:avLst/>
          </a:prstGeom>
          <a:noFill/>
        </p:spPr>
        <p:txBody>
          <a:bodyPr wrap="square">
            <a:spAutoFit/>
          </a:bodyPr>
          <a:lstStyle/>
          <a:p>
            <a:r>
              <a:rPr lang="en-US" dirty="0">
                <a:hlinkClick r:id="rId5"/>
              </a:rPr>
              <a:t>Long-term antithrombotic therapy for the secondary prevention of ischemic stroke - UpToDate</a:t>
            </a:r>
            <a:endParaRPr lang="en-US" dirty="0"/>
          </a:p>
        </p:txBody>
      </p:sp>
    </p:spTree>
    <p:extLst>
      <p:ext uri="{BB962C8B-B14F-4D97-AF65-F5344CB8AC3E}">
        <p14:creationId xmlns:p14="http://schemas.microsoft.com/office/powerpoint/2010/main" val="20590022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b="37498"/>
          <a:stretch/>
        </p:blipFill>
        <p:spPr>
          <a:xfrm>
            <a:off x="195309" y="0"/>
            <a:ext cx="11061575" cy="6858191"/>
          </a:xfrm>
          <a:prstGeom prst="rect">
            <a:avLst/>
          </a:prstGeom>
        </p:spPr>
      </p:pic>
      <p:sp>
        <p:nvSpPr>
          <p:cNvPr id="4" name="TextBox 3">
            <a:extLst>
              <a:ext uri="{FF2B5EF4-FFF2-40B4-BE49-F238E27FC236}">
                <a16:creationId xmlns:a16="http://schemas.microsoft.com/office/drawing/2014/main" id="{9A5FC4D3-C255-A937-99C9-86D070716476}"/>
              </a:ext>
            </a:extLst>
          </p:cNvPr>
          <p:cNvSpPr txBox="1"/>
          <p:nvPr/>
        </p:nvSpPr>
        <p:spPr>
          <a:xfrm>
            <a:off x="195309" y="6241283"/>
            <a:ext cx="6094520" cy="523220"/>
          </a:xfrm>
          <a:prstGeom prst="rect">
            <a:avLst/>
          </a:prstGeom>
          <a:noFill/>
        </p:spPr>
        <p:txBody>
          <a:bodyPr wrap="square">
            <a:spAutoFit/>
          </a:bodyPr>
          <a:lstStyle/>
          <a:p>
            <a:r>
              <a:rPr lang="en-US" dirty="0">
                <a:hlinkClick r:id="rId3"/>
              </a:rPr>
              <a:t>Long-term antithrombotic therapy for the secondary prevention of ischemic stroke - UpToDate</a:t>
            </a:r>
            <a:endParaRPr lang="en-US" dirty="0"/>
          </a:p>
        </p:txBody>
      </p:sp>
    </p:spTree>
    <p:extLst>
      <p:ext uri="{BB962C8B-B14F-4D97-AF65-F5344CB8AC3E}">
        <p14:creationId xmlns:p14="http://schemas.microsoft.com/office/powerpoint/2010/main" val="40464457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EC31510-E97D-497B-B5D3-3CFD7FBC8694}"/>
              </a:ext>
            </a:extLst>
          </p:cNvPr>
          <p:cNvPicPr>
            <a:picLocks noChangeAspect="1"/>
          </p:cNvPicPr>
          <p:nvPr/>
        </p:nvPicPr>
        <p:blipFill rotWithShape="1">
          <a:blip r:embed="rId2"/>
          <a:srcRect b="39949"/>
          <a:stretch/>
        </p:blipFill>
        <p:spPr>
          <a:xfrm>
            <a:off x="2332820" y="0"/>
            <a:ext cx="7977040" cy="6656832"/>
          </a:xfrm>
          <a:prstGeom prst="rect">
            <a:avLst/>
          </a:prstGeom>
        </p:spPr>
      </p:pic>
      <p:pic>
        <p:nvPicPr>
          <p:cNvPr id="3" name="Picture 2">
            <a:extLst>
              <a:ext uri="{FF2B5EF4-FFF2-40B4-BE49-F238E27FC236}">
                <a16:creationId xmlns:a16="http://schemas.microsoft.com/office/drawing/2014/main" id="{01C0229A-03B1-435D-98FF-09D1FFD206F7}"/>
              </a:ext>
            </a:extLst>
          </p:cNvPr>
          <p:cNvPicPr>
            <a:picLocks noChangeAspect="1"/>
          </p:cNvPicPr>
          <p:nvPr/>
        </p:nvPicPr>
        <p:blipFill rotWithShape="1">
          <a:blip r:embed="rId2"/>
          <a:srcRect t="74789"/>
          <a:stretch/>
        </p:blipFill>
        <p:spPr>
          <a:xfrm>
            <a:off x="7168896" y="5266944"/>
            <a:ext cx="4876800" cy="1591056"/>
          </a:xfrm>
          <a:prstGeom prst="rect">
            <a:avLst/>
          </a:prstGeom>
        </p:spPr>
      </p:pic>
      <p:grpSp>
        <p:nvGrpSpPr>
          <p:cNvPr id="8" name="Group 7">
            <a:extLst>
              <a:ext uri="{FF2B5EF4-FFF2-40B4-BE49-F238E27FC236}">
                <a16:creationId xmlns:a16="http://schemas.microsoft.com/office/drawing/2014/main" id="{60BBD226-5728-4793-A928-0F2C9695BE1F}"/>
              </a:ext>
            </a:extLst>
          </p:cNvPr>
          <p:cNvGrpSpPr/>
          <p:nvPr/>
        </p:nvGrpSpPr>
        <p:grpSpPr>
          <a:xfrm>
            <a:off x="6546552" y="4169376"/>
            <a:ext cx="293040" cy="122400"/>
            <a:chOff x="6546552" y="4169376"/>
            <a:chExt cx="293040" cy="12240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E477AB8-90DD-4659-A43C-3C49EF529049}"/>
                    </a:ext>
                  </a:extLst>
                </p14:cNvPr>
                <p14:cNvContentPartPr/>
                <p14:nvPr/>
              </p14:nvContentPartPr>
              <p14:xfrm>
                <a:off x="6546552" y="4289256"/>
                <a:ext cx="2520" cy="2520"/>
              </p14:xfrm>
            </p:contentPart>
          </mc:Choice>
          <mc:Fallback xmlns="">
            <p:pic>
              <p:nvPicPr>
                <p:cNvPr id="6" name="Ink 5">
                  <a:extLst>
                    <a:ext uri="{FF2B5EF4-FFF2-40B4-BE49-F238E27FC236}">
                      <a16:creationId xmlns:a16="http://schemas.microsoft.com/office/drawing/2014/main" id="{CE477AB8-90DD-4659-A43C-3C49EF529049}"/>
                    </a:ext>
                  </a:extLst>
                </p:cNvPr>
                <p:cNvPicPr/>
                <p:nvPr/>
              </p:nvPicPr>
              <p:blipFill>
                <a:blip r:embed="rId4"/>
                <a:stretch>
                  <a:fillRect/>
                </a:stretch>
              </p:blipFill>
              <p:spPr>
                <a:xfrm>
                  <a:off x="6537552" y="4280256"/>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8A238AC5-6EE9-4509-9249-0DDCD0953754}"/>
                    </a:ext>
                  </a:extLst>
                </p14:cNvPr>
                <p14:cNvContentPartPr/>
                <p14:nvPr/>
              </p14:nvContentPartPr>
              <p14:xfrm>
                <a:off x="6839232" y="4169376"/>
                <a:ext cx="360" cy="360"/>
              </p14:xfrm>
            </p:contentPart>
          </mc:Choice>
          <mc:Fallback xmlns="">
            <p:pic>
              <p:nvPicPr>
                <p:cNvPr id="7" name="Ink 6">
                  <a:extLst>
                    <a:ext uri="{FF2B5EF4-FFF2-40B4-BE49-F238E27FC236}">
                      <a16:creationId xmlns:a16="http://schemas.microsoft.com/office/drawing/2014/main" id="{8A238AC5-6EE9-4509-9249-0DDCD0953754}"/>
                    </a:ext>
                  </a:extLst>
                </p:cNvPr>
                <p:cNvPicPr/>
                <p:nvPr/>
              </p:nvPicPr>
              <p:blipFill>
                <a:blip r:embed="rId6"/>
                <a:stretch>
                  <a:fillRect/>
                </a:stretch>
              </p:blipFill>
              <p:spPr>
                <a:xfrm>
                  <a:off x="6830232" y="4160376"/>
                  <a:ext cx="18000" cy="18000"/>
                </a:xfrm>
                <a:prstGeom prst="rect">
                  <a:avLst/>
                </a:prstGeom>
              </p:spPr>
            </p:pic>
          </mc:Fallback>
        </mc:AlternateContent>
      </p:grpSp>
      <p:sp>
        <p:nvSpPr>
          <p:cNvPr id="9" name="Oval 8">
            <a:extLst>
              <a:ext uri="{FF2B5EF4-FFF2-40B4-BE49-F238E27FC236}">
                <a16:creationId xmlns:a16="http://schemas.microsoft.com/office/drawing/2014/main" id="{AE40741A-451C-4B3E-9407-CC915E039E90}"/>
              </a:ext>
            </a:extLst>
          </p:cNvPr>
          <p:cNvSpPr/>
          <p:nvPr/>
        </p:nvSpPr>
        <p:spPr>
          <a:xfrm>
            <a:off x="3667026" y="4075108"/>
            <a:ext cx="3399429" cy="1591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056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1978320" y="347760"/>
            <a:ext cx="6930137" cy="5324826"/>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t>Kirtipal Bhatia. Stroke. Dual Antiplatelet Therapy Versus Aspirin in Patients With Stroke or Transient Ischemic Attack: Meta-Analysis of Randomized Controlled Trials, Volume: 52, Issue: 6, Pages: e217-e223, DOI: (10.1161/STROKEAHA.120.033033)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lstStyle/>
          <a:p>
            <a:r>
              <a:rPr lang="en-US" sz="1000" spc="-1"/>
              <a:t>© 2021 American Heart Association, Inc.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759EA-0E72-2C1F-ABF4-0A8EB4A57B5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85B4933-0EC2-FD31-5A76-9179B6C274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8485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09" name="Google Shape;209;p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AutoNum type="arabicPeriod"/>
            </a:pPr>
            <a:r>
              <a:rPr lang="en-US"/>
              <a:t> Do we need to use plavix with aspirin in CVA?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ctrTitle"/>
          </p:nvPr>
        </p:nvSpPr>
        <p:spPr>
          <a:xfrm>
            <a:off x="1524000" y="1397623"/>
            <a:ext cx="9144000" cy="1085492"/>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dirty="0"/>
              <a:t>Aspirin for CVD Primary Prevention</a:t>
            </a:r>
            <a:endParaRPr dirty="0"/>
          </a:p>
        </p:txBody>
      </p:sp>
      <p:pic>
        <p:nvPicPr>
          <p:cNvPr id="1028" name="Picture 4" descr="pendulum%20clipart">
            <a:extLst>
              <a:ext uri="{FF2B5EF4-FFF2-40B4-BE49-F238E27FC236}">
                <a16:creationId xmlns:a16="http://schemas.microsoft.com/office/drawing/2014/main" id="{08098B50-43E7-4684-AB48-2369A4A56F04}"/>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4138366" y="2777762"/>
            <a:ext cx="3539892" cy="3014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E19A-B697-44BF-8FA6-D08F9AE721C5}"/>
              </a:ext>
            </a:extLst>
          </p:cNvPr>
          <p:cNvSpPr>
            <a:spLocks noGrp="1"/>
          </p:cNvSpPr>
          <p:nvPr>
            <p:ph type="title"/>
          </p:nvPr>
        </p:nvSpPr>
        <p:spPr/>
        <p:txBody>
          <a:bodyPr/>
          <a:lstStyle/>
          <a:p>
            <a:r>
              <a:rPr lang="en-US" dirty="0"/>
              <a:t>Interesting facts</a:t>
            </a:r>
          </a:p>
        </p:txBody>
      </p:sp>
      <p:sp>
        <p:nvSpPr>
          <p:cNvPr id="3" name="Text Placeholder 2">
            <a:extLst>
              <a:ext uri="{FF2B5EF4-FFF2-40B4-BE49-F238E27FC236}">
                <a16:creationId xmlns:a16="http://schemas.microsoft.com/office/drawing/2014/main" id="{848E869D-4892-4405-85FA-2D2259A6122C}"/>
              </a:ext>
            </a:extLst>
          </p:cNvPr>
          <p:cNvSpPr>
            <a:spLocks noGrp="1"/>
          </p:cNvSpPr>
          <p:nvPr>
            <p:ph type="body" idx="1"/>
          </p:nvPr>
        </p:nvSpPr>
        <p:spPr/>
        <p:txBody>
          <a:bodyPr/>
          <a:lstStyle/>
          <a:p>
            <a:r>
              <a:rPr lang="en-US" dirty="0"/>
              <a:t>Enteric coated aspirin does not protect against GI bleeding.</a:t>
            </a:r>
          </a:p>
          <a:p>
            <a:pPr lvl="1"/>
            <a:r>
              <a:rPr lang="en-US" dirty="0">
                <a:hlinkClick r:id="rId2"/>
              </a:rPr>
              <a:t>Risk of aspirin-associated major upper-gastrointestinal bleeding with enteric-coated or buffered product - PubMed (nih.gov)</a:t>
            </a:r>
            <a:endParaRPr lang="en-US" dirty="0"/>
          </a:p>
        </p:txBody>
      </p:sp>
    </p:spTree>
    <p:extLst>
      <p:ext uri="{BB962C8B-B14F-4D97-AF65-F5344CB8AC3E}">
        <p14:creationId xmlns:p14="http://schemas.microsoft.com/office/powerpoint/2010/main" val="33140633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0AD0-85AC-4BAF-B2C9-FF277617F0A1}"/>
              </a:ext>
            </a:extLst>
          </p:cNvPr>
          <p:cNvSpPr>
            <a:spLocks noGrp="1"/>
          </p:cNvSpPr>
          <p:nvPr>
            <p:ph type="title"/>
          </p:nvPr>
        </p:nvSpPr>
        <p:spPr/>
        <p:txBody>
          <a:bodyPr/>
          <a:lstStyle/>
          <a:p>
            <a:r>
              <a:rPr lang="en-US" dirty="0"/>
              <a:t>Antithrombotic Trialists Collaboration</a:t>
            </a:r>
          </a:p>
        </p:txBody>
      </p:sp>
      <p:sp>
        <p:nvSpPr>
          <p:cNvPr id="3" name="Text Placeholder 2">
            <a:extLst>
              <a:ext uri="{FF2B5EF4-FFF2-40B4-BE49-F238E27FC236}">
                <a16:creationId xmlns:a16="http://schemas.microsoft.com/office/drawing/2014/main" id="{0A2F544E-FA51-47B7-90A4-3609FB58D371}"/>
              </a:ext>
            </a:extLst>
          </p:cNvPr>
          <p:cNvSpPr>
            <a:spLocks noGrp="1"/>
          </p:cNvSpPr>
          <p:nvPr>
            <p:ph type="body" idx="1"/>
          </p:nvPr>
        </p:nvSpPr>
        <p:spPr/>
        <p:txBody>
          <a:bodyPr>
            <a:normAutofit fontScale="92500"/>
          </a:bodyPr>
          <a:lstStyle/>
          <a:p>
            <a:pPr marL="228600" lvl="0" indent="0" algn="l" rtl="0">
              <a:lnSpc>
                <a:spcPct val="100000"/>
              </a:lnSpc>
              <a:spcBef>
                <a:spcPts val="0"/>
              </a:spcBef>
              <a:spcAft>
                <a:spcPts val="0"/>
              </a:spcAft>
              <a:buNone/>
            </a:pPr>
            <a:r>
              <a:rPr lang="en-US" u="sng" dirty="0">
                <a:solidFill>
                  <a:schemeClr val="hlink"/>
                </a:solidFill>
                <a:latin typeface="Times New Roman" panose="02020603050405020304" pitchFamily="18" charset="0"/>
                <a:ea typeface="Arial"/>
                <a:cs typeface="Times New Roman" panose="02020603050405020304" pitchFamily="18" charset="0"/>
                <a:sym typeface="Arial"/>
                <a:hlinkClick r:id="rId3"/>
              </a:rPr>
              <a:t>Collaborative meta-analysis of </a:t>
            </a:r>
            <a:r>
              <a:rPr lang="en-US" u="sng" dirty="0" err="1">
                <a:solidFill>
                  <a:schemeClr val="hlink"/>
                </a:solidFill>
                <a:latin typeface="Times New Roman" panose="02020603050405020304" pitchFamily="18" charset="0"/>
                <a:ea typeface="Arial"/>
                <a:cs typeface="Times New Roman" panose="02020603050405020304" pitchFamily="18" charset="0"/>
                <a:sym typeface="Arial"/>
                <a:hlinkClick r:id="rId3"/>
              </a:rPr>
              <a:t>randomised</a:t>
            </a:r>
            <a:r>
              <a:rPr lang="en-US" u="sng" dirty="0">
                <a:solidFill>
                  <a:schemeClr val="hlink"/>
                </a:solidFill>
                <a:latin typeface="Times New Roman" panose="02020603050405020304" pitchFamily="18" charset="0"/>
                <a:ea typeface="Arial"/>
                <a:cs typeface="Times New Roman" panose="02020603050405020304" pitchFamily="18" charset="0"/>
                <a:sym typeface="Arial"/>
                <a:hlinkClick r:id="rId3"/>
              </a:rPr>
              <a:t> trials of antiplatelet therapy for prevention of death, myocardial infarction, and stroke in high risk patients (nih.gov)</a:t>
            </a:r>
            <a:r>
              <a:rPr lang="en-US" dirty="0">
                <a:latin typeface="Times New Roman" panose="02020603050405020304" pitchFamily="18" charset="0"/>
                <a:ea typeface="Arial"/>
                <a:cs typeface="Times New Roman" panose="02020603050405020304" pitchFamily="18" charset="0"/>
                <a:sym typeface="Arial"/>
              </a:rPr>
              <a:t> </a:t>
            </a:r>
            <a:endParaRPr lang="en-US" dirty="0">
              <a:latin typeface="Times New Roman" panose="02020603050405020304" pitchFamily="18" charset="0"/>
              <a:cs typeface="Times New Roman" panose="02020603050405020304" pitchFamily="18" charset="0"/>
            </a:endParaRPr>
          </a:p>
          <a:p>
            <a:pPr marL="228600" marR="0" lvl="0" indent="-215265" algn="l" rtl="0">
              <a:lnSpc>
                <a:spcPct val="100000"/>
              </a:lnSpc>
              <a:spcBef>
                <a:spcPts val="1000"/>
              </a:spcBef>
              <a:spcAft>
                <a:spcPts val="0"/>
              </a:spcAft>
              <a:buSzPct val="100000"/>
              <a:buChar char="•"/>
            </a:pPr>
            <a:r>
              <a:rPr lang="en-US" dirty="0">
                <a:latin typeface="Times New Roman" panose="02020603050405020304" pitchFamily="18" charset="0"/>
                <a:cs typeface="Times New Roman" panose="02020603050405020304" pitchFamily="18" charset="0"/>
              </a:rPr>
              <a:t>2002 meta-analysis from Antithrombotic Trialists Collaboration included 195 randomized controlled trials of high-risk patients</a:t>
            </a:r>
          </a:p>
          <a:p>
            <a:pPr marL="228600" lvl="0" indent="-215265" algn="l" rtl="0">
              <a:lnSpc>
                <a:spcPct val="10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Primary prevention: </a:t>
            </a:r>
            <a:r>
              <a:rPr lang="en-US" b="1" dirty="0">
                <a:latin typeface="Times New Roman" panose="02020603050405020304" pitchFamily="18" charset="0"/>
                <a:cs typeface="Times New Roman" panose="02020603050405020304" pitchFamily="18" charset="0"/>
              </a:rPr>
              <a:t>25% RRR in nonfatal stroke compared to placebo</a:t>
            </a:r>
          </a:p>
          <a:p>
            <a:pPr marL="228600" lvl="0" indent="-215265" algn="l" rtl="0">
              <a:lnSpc>
                <a:spcPct val="10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Secondary prevention: 22% reduction</a:t>
            </a:r>
          </a:p>
          <a:p>
            <a:pPr marL="228600" lvl="0" indent="-215265" algn="l" rtl="0">
              <a:lnSpc>
                <a:spcPct val="10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Benefit independent of age, diabetes, hypertension, sex</a:t>
            </a:r>
          </a:p>
          <a:p>
            <a:pPr marL="228600" lvl="0" indent="-215265" algn="l" rtl="0">
              <a:lnSpc>
                <a:spcPct val="10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Low dose as effective as higher doses  </a:t>
            </a:r>
          </a:p>
          <a:p>
            <a:endParaRPr lang="en-US" dirty="0"/>
          </a:p>
        </p:txBody>
      </p:sp>
      <p:sp>
        <p:nvSpPr>
          <p:cNvPr id="5" name="TextBox 4">
            <a:extLst>
              <a:ext uri="{FF2B5EF4-FFF2-40B4-BE49-F238E27FC236}">
                <a16:creationId xmlns:a16="http://schemas.microsoft.com/office/drawing/2014/main" id="{18F76911-1EA8-1DE9-A9C3-1507EBCFC226}"/>
              </a:ext>
            </a:extLst>
          </p:cNvPr>
          <p:cNvSpPr txBox="1"/>
          <p:nvPr/>
        </p:nvSpPr>
        <p:spPr>
          <a:xfrm>
            <a:off x="1479" y="6334780"/>
            <a:ext cx="9444361" cy="307777"/>
          </a:xfrm>
          <a:prstGeom prst="rect">
            <a:avLst/>
          </a:prstGeom>
          <a:noFill/>
        </p:spPr>
        <p:txBody>
          <a:bodyPr wrap="square">
            <a:spAutoFit/>
          </a:bodyPr>
          <a:lstStyle/>
          <a:p>
            <a:r>
              <a:rPr lang="en-US" dirty="0">
                <a:hlinkClick r:id="rId4"/>
              </a:rPr>
              <a:t>Long-term antithrombotic therapy for the secondary prevention of ischemic stroke - UpToDate</a:t>
            </a:r>
            <a:endParaRPr lang="en-US" dirty="0"/>
          </a:p>
        </p:txBody>
      </p:sp>
    </p:spTree>
    <p:extLst>
      <p:ext uri="{BB962C8B-B14F-4D97-AF65-F5344CB8AC3E}">
        <p14:creationId xmlns:p14="http://schemas.microsoft.com/office/powerpoint/2010/main" val="218613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59CB-D0B9-45DD-A91F-63B17BAEDDDE}"/>
              </a:ext>
            </a:extLst>
          </p:cNvPr>
          <p:cNvSpPr>
            <a:spLocks noGrp="1"/>
          </p:cNvSpPr>
          <p:nvPr>
            <p:ph type="title"/>
          </p:nvPr>
        </p:nvSpPr>
        <p:spPr>
          <a:xfrm>
            <a:off x="838200" y="681037"/>
            <a:ext cx="10515600" cy="1325563"/>
          </a:xfrm>
        </p:spPr>
        <p:txBody>
          <a:bodyPr>
            <a:normAutofit fontScale="90000"/>
          </a:bodyPr>
          <a:lstStyle/>
          <a:p>
            <a:r>
              <a:rPr lang="en-US" sz="3600" b="1" i="0" dirty="0">
                <a:solidFill>
                  <a:srgbClr val="1B3051"/>
                </a:solidFill>
                <a:effectLst/>
                <a:latin typeface="Times New Roman" panose="02020603050405020304" pitchFamily="18" charset="0"/>
                <a:cs typeface="Times New Roman" panose="02020603050405020304" pitchFamily="18" charset="0"/>
              </a:rPr>
              <a:t>Bleeding risks with novel oral anticoagulants especially rivaroxaban versus aspirin: a meta-analysis – Oct 2021</a:t>
            </a:r>
            <a:br>
              <a:rPr lang="en-US" b="1" i="0" dirty="0">
                <a:solidFill>
                  <a:srgbClr val="1B3051"/>
                </a:solidFill>
                <a:effectLst/>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p:txBody>
      </p:sp>
      <p:sp>
        <p:nvSpPr>
          <p:cNvPr id="3" name="Text Placeholder 2">
            <a:extLst>
              <a:ext uri="{FF2B5EF4-FFF2-40B4-BE49-F238E27FC236}">
                <a16:creationId xmlns:a16="http://schemas.microsoft.com/office/drawing/2014/main" id="{071D6EF6-8FAA-4697-BCEC-2C1B8A07672A}"/>
              </a:ext>
            </a:extLst>
          </p:cNvPr>
          <p:cNvSpPr>
            <a:spLocks noGrp="1"/>
          </p:cNvSpPr>
          <p:nvPr>
            <p:ph type="body" idx="1"/>
          </p:nvPr>
        </p:nvSpPr>
        <p:spPr/>
        <p:txBody>
          <a:bodyPr/>
          <a:lstStyle/>
          <a:p>
            <a:r>
              <a:rPr lang="en-US" b="0" i="0" dirty="0">
                <a:solidFill>
                  <a:srgbClr val="333333"/>
                </a:solidFill>
                <a:effectLst/>
                <a:latin typeface="Times New Roman" panose="02020603050405020304" pitchFamily="18" charset="0"/>
                <a:cs typeface="Times New Roman" panose="02020603050405020304" pitchFamily="18" charset="0"/>
              </a:rPr>
              <a:t>The bleeding risks associated with NOACs depend on drug type and dosage. For ≥15 mg/day of rivaroxaban, the risk of ICH was significantly higher than that with aspirin. However, further studies comparing dabigatran </a:t>
            </a:r>
            <a:r>
              <a:rPr lang="en-US" b="0" i="0" dirty="0" err="1">
                <a:solidFill>
                  <a:srgbClr val="333333"/>
                </a:solidFill>
                <a:effectLst/>
                <a:latin typeface="Times New Roman" panose="02020603050405020304" pitchFamily="18" charset="0"/>
                <a:cs typeface="Times New Roman" panose="02020603050405020304" pitchFamily="18" charset="0"/>
              </a:rPr>
              <a:t>etexilate</a:t>
            </a:r>
            <a:r>
              <a:rPr lang="en-US" b="0" i="0" dirty="0">
                <a:solidFill>
                  <a:srgbClr val="333333"/>
                </a:solidFill>
                <a:effectLst/>
                <a:latin typeface="Times New Roman" panose="02020603050405020304" pitchFamily="18" charset="0"/>
                <a:cs typeface="Times New Roman" panose="02020603050405020304" pitchFamily="18" charset="0"/>
              </a:rPr>
              <a:t> and apixaban versus aspirin are warranted to draw a definite conclusion.</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815F884-6049-45F1-A655-41B24799AA40}"/>
              </a:ext>
            </a:extLst>
          </p:cNvPr>
          <p:cNvSpPr txBox="1"/>
          <p:nvPr/>
        </p:nvSpPr>
        <p:spPr>
          <a:xfrm>
            <a:off x="87087" y="6231265"/>
            <a:ext cx="12087100" cy="523220"/>
          </a:xfrm>
          <a:prstGeom prst="rect">
            <a:avLst/>
          </a:prstGeom>
          <a:noFill/>
        </p:spPr>
        <p:txBody>
          <a:bodyPr wrap="square">
            <a:spAutoFit/>
          </a:bodyPr>
          <a:lstStyle/>
          <a:p>
            <a:r>
              <a:rPr lang="en-US" dirty="0">
                <a:latin typeface="Helvetica" panose="020B0604020202020204" pitchFamily="34" charset="0"/>
                <a:cs typeface="Helvetica" panose="020B0604020202020204" pitchFamily="34" charset="0"/>
                <a:hlinkClick r:id="rId3"/>
              </a:rPr>
              <a:t>Bleeding risks with novel oral anticoagulants especially rivaroxaban versus aspirin: a meta-analysis | Thrombosis Journal | Full Text (biomedcentral.com)</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42208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Aspirin for CVA prevention</a:t>
            </a:r>
            <a:endParaRPr dirty="0"/>
          </a:p>
        </p:txBody>
      </p:sp>
      <p:sp>
        <p:nvSpPr>
          <p:cNvPr id="121" name="Google Shape;12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0" algn="l" rtl="0">
              <a:lnSpc>
                <a:spcPct val="120000"/>
              </a:lnSpc>
              <a:spcBef>
                <a:spcPts val="0"/>
              </a:spcBef>
              <a:spcAft>
                <a:spcPts val="0"/>
              </a:spcAft>
              <a:buNone/>
            </a:pPr>
            <a:r>
              <a:rPr lang="en-US" sz="2300" u="sng" dirty="0">
                <a:solidFill>
                  <a:schemeClr val="hlink"/>
                </a:solidFill>
                <a:latin typeface="Times New Roman" panose="02020603050405020304" pitchFamily="18" charset="0"/>
                <a:ea typeface="Tahoma" panose="020B0604030504040204" pitchFamily="34" charset="0"/>
                <a:cs typeface="Times New Roman" panose="02020603050405020304" pitchFamily="18" charset="0"/>
                <a:sym typeface="Arial"/>
                <a:hlinkClick r:id="rId3"/>
              </a:rPr>
              <a:t>Collaborative meta-analysis of </a:t>
            </a:r>
            <a:r>
              <a:rPr lang="en-US" sz="2300" u="sng" dirty="0" err="1">
                <a:solidFill>
                  <a:schemeClr val="hlink"/>
                </a:solidFill>
                <a:latin typeface="Times New Roman" panose="02020603050405020304" pitchFamily="18" charset="0"/>
                <a:ea typeface="Tahoma" panose="020B0604030504040204" pitchFamily="34" charset="0"/>
                <a:cs typeface="Times New Roman" panose="02020603050405020304" pitchFamily="18" charset="0"/>
                <a:sym typeface="Arial"/>
                <a:hlinkClick r:id="rId3"/>
              </a:rPr>
              <a:t>randomised</a:t>
            </a:r>
            <a:r>
              <a:rPr lang="en-US" sz="2300" u="sng" dirty="0">
                <a:solidFill>
                  <a:schemeClr val="hlink"/>
                </a:solidFill>
                <a:latin typeface="Times New Roman" panose="02020603050405020304" pitchFamily="18" charset="0"/>
                <a:ea typeface="Tahoma" panose="020B0604030504040204" pitchFamily="34" charset="0"/>
                <a:cs typeface="Times New Roman" panose="02020603050405020304" pitchFamily="18" charset="0"/>
                <a:sym typeface="Arial"/>
                <a:hlinkClick r:id="rId3"/>
              </a:rPr>
              <a:t> trials of antiplatelet therapy for prevention of death, myocardial infarction, and stroke in high risk patients (nih.gov)</a:t>
            </a:r>
            <a:r>
              <a:rPr lang="en-US" sz="2300" dirty="0">
                <a:latin typeface="Times New Roman" panose="02020603050405020304" pitchFamily="18" charset="0"/>
                <a:ea typeface="Tahoma" panose="020B0604030504040204" pitchFamily="34" charset="0"/>
                <a:cs typeface="Times New Roman" panose="02020603050405020304" pitchFamily="18" charset="0"/>
                <a:sym typeface="Arial"/>
              </a:rPr>
              <a:t> </a:t>
            </a:r>
            <a:r>
              <a:rPr lang="en-US" sz="2300" dirty="0">
                <a:latin typeface="Times New Roman" panose="02020603050405020304" pitchFamily="18" charset="0"/>
                <a:ea typeface="Tahoma" panose="020B0604030504040204" pitchFamily="34" charset="0"/>
                <a:cs typeface="Times New Roman" panose="02020603050405020304" pitchFamily="18" charset="0"/>
              </a:rPr>
              <a:t>– 1/12/2002</a:t>
            </a:r>
            <a:endParaRPr sz="2300" dirty="0">
              <a:latin typeface="Times New Roman" panose="02020603050405020304" pitchFamily="18" charset="0"/>
              <a:ea typeface="Tahoma" panose="020B0604030504040204" pitchFamily="34" charset="0"/>
              <a:cs typeface="Times New Roman" panose="02020603050405020304" pitchFamily="18" charset="0"/>
            </a:endParaRPr>
          </a:p>
          <a:p>
            <a:pPr marL="228600" lvl="0" indent="0" algn="l" rtl="0">
              <a:lnSpc>
                <a:spcPct val="120000"/>
              </a:lnSpc>
              <a:spcBef>
                <a:spcPts val="0"/>
              </a:spcBef>
              <a:spcAft>
                <a:spcPts val="0"/>
              </a:spcAft>
              <a:buNone/>
            </a:pPr>
            <a:endParaRPr dirty="0">
              <a:latin typeface="Times New Roman" panose="02020603050405020304" pitchFamily="18" charset="0"/>
              <a:cs typeface="Times New Roman" panose="02020603050405020304" pitchFamily="18" charset="0"/>
            </a:endParaRPr>
          </a:p>
          <a:p>
            <a:pPr marL="228600" marR="0" lvl="0" indent="-215265" algn="l" rtl="0">
              <a:lnSpc>
                <a:spcPct val="120000"/>
              </a:lnSpc>
              <a:spcBef>
                <a:spcPts val="1000"/>
              </a:spcBef>
              <a:spcAft>
                <a:spcPts val="0"/>
              </a:spcAft>
              <a:buSzPct val="100000"/>
              <a:buChar char="•"/>
            </a:pPr>
            <a:r>
              <a:rPr lang="en-US" dirty="0">
                <a:latin typeface="Times New Roman" panose="02020603050405020304" pitchFamily="18" charset="0"/>
                <a:cs typeface="Times New Roman" panose="02020603050405020304" pitchFamily="18" charset="0"/>
              </a:rPr>
              <a:t>2002 meta-analysis from Antithrombotic Trialists Collaboration included 195 randomized controlled trials of high risk patients</a:t>
            </a:r>
            <a:endParaRPr dirty="0">
              <a:latin typeface="Times New Roman" panose="02020603050405020304" pitchFamily="18" charset="0"/>
              <a:cs typeface="Times New Roman" panose="02020603050405020304" pitchFamily="18" charset="0"/>
            </a:endParaRPr>
          </a:p>
          <a:p>
            <a:pPr marL="228600" lvl="0" indent="-215265" algn="l" rtl="0">
              <a:lnSpc>
                <a:spcPct val="12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Primary prevention: </a:t>
            </a:r>
            <a:r>
              <a:rPr lang="en-US" b="1" dirty="0">
                <a:latin typeface="Times New Roman" panose="02020603050405020304" pitchFamily="18" charset="0"/>
                <a:cs typeface="Times New Roman" panose="02020603050405020304" pitchFamily="18" charset="0"/>
              </a:rPr>
              <a:t>25% RRR in nonfatal stroke compared to placebo (p&lt;0.0001)</a:t>
            </a:r>
            <a:endParaRPr b="1" dirty="0">
              <a:latin typeface="Times New Roman" panose="02020603050405020304" pitchFamily="18" charset="0"/>
              <a:cs typeface="Times New Roman" panose="02020603050405020304" pitchFamily="18" charset="0"/>
            </a:endParaRPr>
          </a:p>
          <a:p>
            <a:pPr marL="228600" lvl="0" indent="-215265" algn="l" rtl="0">
              <a:lnSpc>
                <a:spcPct val="12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Secondary prevention: 22% reduction</a:t>
            </a:r>
            <a:endParaRPr dirty="0">
              <a:latin typeface="Times New Roman" panose="02020603050405020304" pitchFamily="18" charset="0"/>
              <a:cs typeface="Times New Roman" panose="02020603050405020304" pitchFamily="18" charset="0"/>
            </a:endParaRPr>
          </a:p>
          <a:p>
            <a:pPr marL="228600" lvl="0" indent="-215265" algn="l" rtl="0">
              <a:lnSpc>
                <a:spcPct val="12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Benefit independent of sex, age, diabetes, hypertension</a:t>
            </a:r>
            <a:endParaRPr dirty="0">
              <a:latin typeface="Times New Roman" panose="02020603050405020304" pitchFamily="18" charset="0"/>
              <a:cs typeface="Times New Roman" panose="02020603050405020304" pitchFamily="18" charset="0"/>
            </a:endParaRPr>
          </a:p>
          <a:p>
            <a:pPr marL="228600" lvl="0" indent="-215265" algn="l" rtl="0">
              <a:lnSpc>
                <a:spcPct val="120000"/>
              </a:lnSpc>
              <a:spcBef>
                <a:spcPts val="1000"/>
              </a:spcBef>
              <a:spcAft>
                <a:spcPts val="0"/>
              </a:spcAft>
              <a:buClr>
                <a:schemeClr val="dk1"/>
              </a:buClr>
              <a:buSzPct val="100000"/>
              <a:buChar char="•"/>
            </a:pPr>
            <a:r>
              <a:rPr lang="en-US" dirty="0">
                <a:latin typeface="Times New Roman" panose="02020603050405020304" pitchFamily="18" charset="0"/>
                <a:cs typeface="Times New Roman" panose="02020603050405020304" pitchFamily="18" charset="0"/>
              </a:rPr>
              <a:t>Low dose as effective as higher doses.  </a:t>
            </a:r>
          </a:p>
          <a:p>
            <a:pPr marL="13335" lvl="0" indent="0" algn="l" rtl="0">
              <a:lnSpc>
                <a:spcPct val="120000"/>
              </a:lnSpc>
              <a:spcBef>
                <a:spcPts val="1000"/>
              </a:spcBef>
              <a:spcAft>
                <a:spcPts val="0"/>
              </a:spcAft>
              <a:buClr>
                <a:schemeClr val="dk1"/>
              </a:buClr>
              <a:buSzPct val="100000"/>
              <a:buNone/>
            </a:pPr>
            <a:endParaRPr lang="en-US" dirty="0">
              <a:latin typeface="Times New Roman" panose="02020603050405020304" pitchFamily="18" charset="0"/>
              <a:cs typeface="Times New Roman" panose="02020603050405020304" pitchFamily="18" charset="0"/>
            </a:endParaRPr>
          </a:p>
          <a:p>
            <a:pPr marL="13335" lvl="0" indent="0" algn="l" rtl="0">
              <a:lnSpc>
                <a:spcPct val="120000"/>
              </a:lnSpc>
              <a:spcBef>
                <a:spcPts val="1000"/>
              </a:spcBef>
              <a:spcAft>
                <a:spcPts val="0"/>
              </a:spcAft>
              <a:buClr>
                <a:schemeClr val="dk1"/>
              </a:buClr>
              <a:buSzPct val="100000"/>
              <a:buNone/>
            </a:pPr>
            <a:r>
              <a:rPr lang="en-US" b="1" dirty="0">
                <a:latin typeface="Times New Roman" panose="02020603050405020304" pitchFamily="18" charset="0"/>
                <a:cs typeface="Times New Roman" panose="02020603050405020304" pitchFamily="18" charset="0"/>
                <a:sym typeface="Wingdings" panose="05000000000000000000" pitchFamily="2" charset="2"/>
              </a:rPr>
              <a:t> So it is good for primary prevention? Right? </a:t>
            </a:r>
            <a:endParaRPr b="1"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1751480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2BD0-DFBC-4EF1-A3BC-E801DFCC3CD4}"/>
              </a:ext>
            </a:extLst>
          </p:cNvPr>
          <p:cNvSpPr>
            <a:spLocks noGrp="1"/>
          </p:cNvSpPr>
          <p:nvPr>
            <p:ph type="title"/>
          </p:nvPr>
        </p:nvSpPr>
        <p:spPr/>
        <p:txBody>
          <a:bodyPr/>
          <a:lstStyle/>
          <a:p>
            <a:r>
              <a:rPr lang="en-US" dirty="0"/>
              <a:t>Aspirin for CVA prevention</a:t>
            </a:r>
          </a:p>
        </p:txBody>
      </p:sp>
      <p:sp>
        <p:nvSpPr>
          <p:cNvPr id="3" name="Text Placeholder 2">
            <a:extLst>
              <a:ext uri="{FF2B5EF4-FFF2-40B4-BE49-F238E27FC236}">
                <a16:creationId xmlns:a16="http://schemas.microsoft.com/office/drawing/2014/main" id="{4C823DFC-6169-4DEB-9923-DB32ED95CEA2}"/>
              </a:ext>
            </a:extLst>
          </p:cNvPr>
          <p:cNvSpPr>
            <a:spLocks noGrp="1"/>
          </p:cNvSpPr>
          <p:nvPr>
            <p:ph type="body" idx="1"/>
          </p:nvPr>
        </p:nvSpPr>
        <p:spPr/>
        <p:txBody>
          <a:bodyPr/>
          <a:lstStyle/>
          <a:p>
            <a:pPr marL="114300" indent="0">
              <a:buNone/>
            </a:pPr>
            <a:r>
              <a:rPr lang="en-US" dirty="0">
                <a:latin typeface="Times New Roman" panose="02020603050405020304" pitchFamily="18" charset="0"/>
                <a:cs typeface="Times New Roman" panose="02020603050405020304" pitchFamily="18" charset="0"/>
                <a:hlinkClick r:id="rId2"/>
              </a:rPr>
              <a:t>Aspirin for the Primary Prevention of Cardiovascular Events: A Systematic Evidence Review for the U.S. Preventive Services Task Force - PubMed (nih.gov)</a:t>
            </a:r>
            <a:r>
              <a:rPr lang="en-US" dirty="0">
                <a:latin typeface="Times New Roman" panose="02020603050405020304" pitchFamily="18" charset="0"/>
                <a:cs typeface="Times New Roman" panose="02020603050405020304" pitchFamily="18" charset="0"/>
              </a:rPr>
              <a:t> -- 2016</a:t>
            </a:r>
          </a:p>
          <a:p>
            <a:r>
              <a:rPr lang="en-US" dirty="0">
                <a:latin typeface="Times New Roman" panose="02020603050405020304" pitchFamily="18" charset="0"/>
                <a:cs typeface="Times New Roman" panose="02020603050405020304" pitchFamily="18" charset="0"/>
              </a:rPr>
              <a:t>Aspirin has no significant benefit on non-fatal stroke</a:t>
            </a:r>
          </a:p>
          <a:p>
            <a:pPr lvl="1"/>
            <a:r>
              <a:rPr lang="en-US" b="0" i="0" dirty="0">
                <a:solidFill>
                  <a:srgbClr val="232323"/>
                </a:solidFill>
                <a:effectLst/>
                <a:latin typeface="Times New Roman" panose="02020603050405020304" pitchFamily="18" charset="0"/>
                <a:cs typeface="Times New Roman" panose="02020603050405020304" pitchFamily="18" charset="0"/>
              </a:rPr>
              <a:t> RR 0.95, 95% CI 0.85-1.06</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029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13DE-66B6-4611-9AF2-AA51D21DCD3A}"/>
              </a:ext>
            </a:extLst>
          </p:cNvPr>
          <p:cNvSpPr>
            <a:spLocks noGrp="1"/>
          </p:cNvSpPr>
          <p:nvPr>
            <p:ph type="title"/>
          </p:nvPr>
        </p:nvSpPr>
        <p:spPr>
          <a:xfrm>
            <a:off x="838200" y="563088"/>
            <a:ext cx="10515600" cy="1086603"/>
          </a:xfrm>
        </p:spPr>
        <p:txBody>
          <a:bodyPr>
            <a:normAutofit/>
          </a:bodyPr>
          <a:lstStyle/>
          <a:p>
            <a:r>
              <a:rPr lang="en-US" sz="4000" dirty="0">
                <a:latin typeface="Helvetica" panose="020B0604020202020204" pitchFamily="34" charset="0"/>
                <a:cs typeface="Helvetica" panose="020B0604020202020204" pitchFamily="34" charset="0"/>
              </a:rPr>
              <a:t>Aspirin use in endovascular stroke treatment. </a:t>
            </a:r>
            <a:endParaRPr lang="en-US" sz="4000" dirty="0">
              <a:solidFill>
                <a:schemeClr val="tx1"/>
              </a:solidFill>
            </a:endParaRPr>
          </a:p>
        </p:txBody>
      </p:sp>
      <p:sp>
        <p:nvSpPr>
          <p:cNvPr id="3" name="Text Placeholder 2">
            <a:extLst>
              <a:ext uri="{FF2B5EF4-FFF2-40B4-BE49-F238E27FC236}">
                <a16:creationId xmlns:a16="http://schemas.microsoft.com/office/drawing/2014/main" id="{08622CD2-E89E-4A71-8097-3B340947EB01}"/>
              </a:ext>
            </a:extLst>
          </p:cNvPr>
          <p:cNvSpPr>
            <a:spLocks noGrp="1"/>
          </p:cNvSpPr>
          <p:nvPr>
            <p:ph type="body" idx="1"/>
          </p:nvPr>
        </p:nvSpPr>
        <p:spPr>
          <a:xfrm>
            <a:off x="838200" y="2174032"/>
            <a:ext cx="10515600" cy="2509936"/>
          </a:xfrm>
        </p:spPr>
        <p:txBody>
          <a:bodyPr>
            <a:normAutofit fontScale="77500" lnSpcReduction="20000"/>
          </a:bodyPr>
          <a:lstStyle/>
          <a:p>
            <a:pPr marL="114300" indent="0" algn="l">
              <a:buNone/>
            </a:pPr>
            <a:r>
              <a:rPr lang="en-US" b="0" i="0" dirty="0">
                <a:effectLst/>
                <a:latin typeface="Times New Roman" panose="02020603050405020304" pitchFamily="18" charset="0"/>
                <a:cs typeface="Times New Roman" panose="02020603050405020304" pitchFamily="18" charset="0"/>
              </a:rPr>
              <a:t>MR CLEAN-MED Trial </a:t>
            </a:r>
          </a:p>
          <a:p>
            <a:pPr marL="114300" indent="0" algn="l">
              <a:buNone/>
            </a:pPr>
            <a:r>
              <a:rPr lang="en-US" sz="2800" dirty="0">
                <a:latin typeface="Times New Roman" panose="02020603050405020304" pitchFamily="18" charset="0"/>
                <a:cs typeface="Times New Roman" panose="02020603050405020304" pitchFamily="18" charset="0"/>
                <a:hlinkClick r:id="rId2"/>
              </a:rPr>
              <a:t>Safety and efficacy of aspirin, unfractionated heparin, both, or neither during endovascular stroke treatment (MR CLEAN-MED): an open-label, </a:t>
            </a:r>
            <a:r>
              <a:rPr lang="en-US" sz="2800" dirty="0" err="1">
                <a:latin typeface="Times New Roman" panose="02020603050405020304" pitchFamily="18" charset="0"/>
                <a:cs typeface="Times New Roman" panose="02020603050405020304" pitchFamily="18" charset="0"/>
                <a:hlinkClick r:id="rId2"/>
              </a:rPr>
              <a:t>multicentre</a:t>
            </a:r>
            <a:r>
              <a:rPr lang="en-US" sz="2800" dirty="0">
                <a:latin typeface="Times New Roman" panose="02020603050405020304" pitchFamily="18" charset="0"/>
                <a:cs typeface="Times New Roman" panose="02020603050405020304" pitchFamily="18" charset="0"/>
                <a:hlinkClick r:id="rId2"/>
              </a:rPr>
              <a:t>, </a:t>
            </a:r>
            <a:r>
              <a:rPr lang="en-US" sz="2800" dirty="0" err="1">
                <a:latin typeface="Times New Roman" panose="02020603050405020304" pitchFamily="18" charset="0"/>
                <a:cs typeface="Times New Roman" panose="02020603050405020304" pitchFamily="18" charset="0"/>
                <a:hlinkClick r:id="rId2"/>
              </a:rPr>
              <a:t>randomised</a:t>
            </a:r>
            <a:r>
              <a:rPr lang="en-US" sz="2800" dirty="0">
                <a:latin typeface="Times New Roman" panose="02020603050405020304" pitchFamily="18" charset="0"/>
                <a:cs typeface="Times New Roman" panose="02020603050405020304" pitchFamily="18" charset="0"/>
                <a:hlinkClick r:id="rId2"/>
              </a:rPr>
              <a:t> controlled trial - The </a:t>
            </a:r>
            <a:r>
              <a:rPr lang="en-US" sz="2800" dirty="0" err="1">
                <a:latin typeface="Times New Roman" panose="02020603050405020304" pitchFamily="18" charset="0"/>
                <a:cs typeface="Times New Roman" panose="02020603050405020304" pitchFamily="18" charset="0"/>
                <a:hlinkClick r:id="rId2"/>
              </a:rPr>
              <a:t>Lancet</a:t>
            </a:r>
            <a:r>
              <a:rPr lang="en-US" sz="2800" b="0" i="0" dirty="0" err="1">
                <a:solidFill>
                  <a:srgbClr val="FFFFFF"/>
                </a:solidFill>
                <a:effectLst/>
                <a:latin typeface="Times New Roman" panose="02020603050405020304" pitchFamily="18" charset="0"/>
                <a:cs typeface="Times New Roman" panose="02020603050405020304" pitchFamily="18" charset="0"/>
              </a:rPr>
              <a:t>S</a:t>
            </a:r>
            <a:endParaRPr lang="en-US" b="0" i="0" dirty="0">
              <a:effectLst/>
              <a:latin typeface="Times New Roman" panose="02020603050405020304" pitchFamily="18" charset="0"/>
              <a:cs typeface="Times New Roman" panose="02020603050405020304" pitchFamily="18" charset="0"/>
            </a:endParaRPr>
          </a:p>
          <a:p>
            <a:pPr marL="114300" indent="0" algn="l">
              <a:buNone/>
            </a:pPr>
            <a:r>
              <a:rPr lang="en-US" b="0" i="0" dirty="0">
                <a:effectLst/>
                <a:latin typeface="Times New Roman" panose="02020603050405020304" pitchFamily="18" charset="0"/>
                <a:cs typeface="Times New Roman" panose="02020603050405020304" pitchFamily="18" charset="0"/>
              </a:rPr>
              <a:t>Interpretation</a:t>
            </a:r>
          </a:p>
          <a:p>
            <a:pPr algn="l"/>
            <a:r>
              <a:rPr lang="en-US" b="0" i="0" dirty="0">
                <a:solidFill>
                  <a:srgbClr val="505050"/>
                </a:solidFill>
                <a:effectLst/>
                <a:latin typeface="Times New Roman" panose="02020603050405020304" pitchFamily="18" charset="0"/>
                <a:cs typeface="Times New Roman" panose="02020603050405020304" pitchFamily="18" charset="0"/>
              </a:rPr>
              <a:t>Periprocedural intravenous aspirin and unfractionated heparin during endovascular stroke treatment are both associated with an increased risk of symptomatic intracranial </a:t>
            </a:r>
            <a:r>
              <a:rPr lang="en-US" b="0" i="0" dirty="0" err="1">
                <a:solidFill>
                  <a:srgbClr val="505050"/>
                </a:solidFill>
                <a:effectLst/>
                <a:latin typeface="Times New Roman" panose="02020603050405020304" pitchFamily="18" charset="0"/>
                <a:cs typeface="Times New Roman" panose="02020603050405020304" pitchFamily="18" charset="0"/>
              </a:rPr>
              <a:t>haemorrhage</a:t>
            </a:r>
            <a:r>
              <a:rPr lang="en-US" b="0" i="0" dirty="0">
                <a:solidFill>
                  <a:srgbClr val="505050"/>
                </a:solidFill>
                <a:effectLst/>
                <a:latin typeface="Times New Roman" panose="02020603050405020304" pitchFamily="18" charset="0"/>
                <a:cs typeface="Times New Roman" panose="02020603050405020304" pitchFamily="18" charset="0"/>
              </a:rPr>
              <a:t> without evidence for a beneficial effect on functional outcome.</a:t>
            </a:r>
          </a:p>
          <a:p>
            <a:pPr marL="114300" indent="0">
              <a:buNone/>
            </a:pPr>
            <a:endParaRPr lang="en-US" dirty="0"/>
          </a:p>
        </p:txBody>
      </p:sp>
    </p:spTree>
    <p:extLst>
      <p:ext uri="{BB962C8B-B14F-4D97-AF65-F5344CB8AC3E}">
        <p14:creationId xmlns:p14="http://schemas.microsoft.com/office/powerpoint/2010/main" val="36646479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1431350" y="63900"/>
            <a:ext cx="6364500" cy="7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DAPT for CVA</a:t>
            </a:r>
            <a:endParaRPr/>
          </a:p>
        </p:txBody>
      </p:sp>
      <p:sp>
        <p:nvSpPr>
          <p:cNvPr id="134" name="Google Shape;134;p21"/>
          <p:cNvSpPr txBox="1">
            <a:spLocks noGrp="1"/>
          </p:cNvSpPr>
          <p:nvPr>
            <p:ph type="body" idx="1"/>
          </p:nvPr>
        </p:nvSpPr>
        <p:spPr>
          <a:xfrm>
            <a:off x="838200" y="970960"/>
            <a:ext cx="10515600" cy="588703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1000"/>
              </a:spcBef>
              <a:spcAft>
                <a:spcPts val="0"/>
              </a:spcAft>
              <a:buNone/>
            </a:pPr>
            <a:r>
              <a:rPr lang="en-US" u="sng" dirty="0">
                <a:solidFill>
                  <a:schemeClr val="hlink"/>
                </a:solidFill>
                <a:hlinkClick r:id="rId3"/>
              </a:rPr>
              <a:t>Clopidogrel and aspirin versus aspirin alone for the prevention of atherothrombotic events - PubMed (nih.gov)</a:t>
            </a:r>
            <a:endParaRPr dirty="0"/>
          </a:p>
          <a:p>
            <a:pPr marL="685800" lvl="1" indent="-232409" algn="l" rtl="0">
              <a:lnSpc>
                <a:spcPct val="100000"/>
              </a:lnSpc>
              <a:spcBef>
                <a:spcPts val="500"/>
              </a:spcBef>
              <a:spcAft>
                <a:spcPts val="0"/>
              </a:spcAft>
              <a:buClr>
                <a:srgbClr val="505050"/>
              </a:buClr>
              <a:buSzPct val="100000"/>
              <a:buChar char="•"/>
            </a:pPr>
            <a:r>
              <a:rPr lang="en-US" dirty="0">
                <a:solidFill>
                  <a:srgbClr val="212121"/>
                </a:solidFill>
                <a:latin typeface="Arial"/>
                <a:ea typeface="Arial"/>
                <a:cs typeface="Arial"/>
                <a:sym typeface="Arial"/>
              </a:rPr>
              <a:t>RCCT, 15,603 patients with either clinically evident cardiovascular disease or multiple risk factors to receive clopidogrel (75 mg per day) plus low-dose aspirin (75 to 162 mg per day) or placebo plus low-dose aspirin and followed them for a median of 28 months.</a:t>
            </a:r>
            <a:endParaRPr dirty="0">
              <a:solidFill>
                <a:srgbClr val="212121"/>
              </a:solidFill>
              <a:latin typeface="Arial"/>
              <a:ea typeface="Arial"/>
              <a:cs typeface="Arial"/>
              <a:sym typeface="Arial"/>
            </a:endParaRPr>
          </a:p>
          <a:p>
            <a:pPr marL="685800" lvl="1" indent="-232409" algn="l" rtl="0">
              <a:lnSpc>
                <a:spcPct val="100000"/>
              </a:lnSpc>
              <a:spcBef>
                <a:spcPts val="500"/>
              </a:spcBef>
              <a:spcAft>
                <a:spcPts val="0"/>
              </a:spcAft>
              <a:buClr>
                <a:srgbClr val="505050"/>
              </a:buClr>
              <a:buSzPct val="100000"/>
              <a:buChar char="•"/>
            </a:pPr>
            <a:r>
              <a:rPr lang="en-US" sz="2400" dirty="0">
                <a:solidFill>
                  <a:srgbClr val="212121"/>
                </a:solidFill>
                <a:latin typeface="Arial"/>
                <a:ea typeface="Arial"/>
                <a:cs typeface="Arial"/>
                <a:sym typeface="Arial"/>
              </a:rPr>
              <a:t>Overall, </a:t>
            </a:r>
            <a:r>
              <a:rPr lang="en-US" sz="2400" b="1" dirty="0">
                <a:solidFill>
                  <a:srgbClr val="212121"/>
                </a:solidFill>
                <a:latin typeface="Arial"/>
                <a:ea typeface="Arial"/>
                <a:cs typeface="Arial"/>
                <a:sym typeface="Arial"/>
              </a:rPr>
              <a:t>clopidogrel plus aspirin was not significantly more effective than aspirin alone </a:t>
            </a:r>
            <a:r>
              <a:rPr lang="en-US" sz="2400" dirty="0">
                <a:solidFill>
                  <a:srgbClr val="212121"/>
                </a:solidFill>
                <a:latin typeface="Arial"/>
                <a:ea typeface="Arial"/>
                <a:cs typeface="Arial"/>
                <a:sym typeface="Arial"/>
              </a:rPr>
              <a:t>in reducing the rate of myocardial infarction, stroke, or death from cardiovascular causes. </a:t>
            </a:r>
            <a:endParaRPr sz="2400" dirty="0">
              <a:solidFill>
                <a:srgbClr val="212121"/>
              </a:solidFill>
              <a:latin typeface="Arial"/>
              <a:ea typeface="Arial"/>
              <a:cs typeface="Arial"/>
              <a:sym typeface="Arial"/>
            </a:endParaRPr>
          </a:p>
          <a:p>
            <a:pPr marL="228600" lvl="0" indent="0" algn="l" rtl="0">
              <a:lnSpc>
                <a:spcPct val="100000"/>
              </a:lnSpc>
              <a:spcBef>
                <a:spcPts val="0"/>
              </a:spcBef>
              <a:spcAft>
                <a:spcPts val="0"/>
              </a:spcAft>
              <a:buNone/>
            </a:pPr>
            <a:endParaRPr sz="2400" dirty="0">
              <a:solidFill>
                <a:srgbClr val="212121"/>
              </a:solidFill>
              <a:latin typeface="Arial"/>
              <a:ea typeface="Arial"/>
              <a:cs typeface="Arial"/>
              <a:sym typeface="Arial"/>
            </a:endParaRPr>
          </a:p>
          <a:p>
            <a:pPr marL="0" lvl="0" indent="0" algn="l" rtl="0">
              <a:lnSpc>
                <a:spcPct val="100000"/>
              </a:lnSpc>
              <a:spcBef>
                <a:spcPts val="0"/>
              </a:spcBef>
              <a:spcAft>
                <a:spcPts val="0"/>
              </a:spcAft>
              <a:buNone/>
            </a:pPr>
            <a:r>
              <a:rPr lang="en-US" u="sng" dirty="0">
                <a:solidFill>
                  <a:schemeClr val="hlink"/>
                </a:solidFill>
                <a:hlinkClick r:id="rId4"/>
              </a:rPr>
              <a:t>Aspirin and clopidogrel compared with clopidogrel alone after recent </a:t>
            </a:r>
            <a:r>
              <a:rPr lang="en-US" u="sng" dirty="0" err="1">
                <a:solidFill>
                  <a:schemeClr val="hlink"/>
                </a:solidFill>
                <a:hlinkClick r:id="rId4"/>
              </a:rPr>
              <a:t>ischaemic</a:t>
            </a:r>
            <a:r>
              <a:rPr lang="en-US" u="sng" dirty="0">
                <a:solidFill>
                  <a:schemeClr val="hlink"/>
                </a:solidFill>
                <a:hlinkClick r:id="rId4"/>
              </a:rPr>
              <a:t> stroke or transient </a:t>
            </a:r>
            <a:r>
              <a:rPr lang="en-US" u="sng" dirty="0" err="1">
                <a:solidFill>
                  <a:schemeClr val="hlink"/>
                </a:solidFill>
                <a:hlinkClick r:id="rId4"/>
              </a:rPr>
              <a:t>ischaemic</a:t>
            </a:r>
            <a:r>
              <a:rPr lang="en-US" u="sng" dirty="0">
                <a:solidFill>
                  <a:schemeClr val="hlink"/>
                </a:solidFill>
                <a:hlinkClick r:id="rId4"/>
              </a:rPr>
              <a:t> attack in high-risk patients (MATCH): </a:t>
            </a:r>
            <a:r>
              <a:rPr lang="en-US" u="sng" dirty="0" err="1">
                <a:solidFill>
                  <a:schemeClr val="hlink"/>
                </a:solidFill>
                <a:hlinkClick r:id="rId4"/>
              </a:rPr>
              <a:t>randomised</a:t>
            </a:r>
            <a:r>
              <a:rPr lang="en-US" u="sng" dirty="0">
                <a:solidFill>
                  <a:schemeClr val="hlink"/>
                </a:solidFill>
                <a:hlinkClick r:id="rId4"/>
              </a:rPr>
              <a:t>, double-blind, placebo-controlled trial - The Lancet</a:t>
            </a:r>
            <a:endParaRPr dirty="0"/>
          </a:p>
          <a:p>
            <a:pPr marL="685800" lvl="1" indent="-217169" algn="l" rtl="0">
              <a:lnSpc>
                <a:spcPct val="100000"/>
              </a:lnSpc>
              <a:spcBef>
                <a:spcPts val="500"/>
              </a:spcBef>
              <a:spcAft>
                <a:spcPts val="0"/>
              </a:spcAft>
              <a:buClr>
                <a:srgbClr val="505050"/>
              </a:buClr>
              <a:buSzPct val="100000"/>
              <a:buChar char="•"/>
            </a:pPr>
            <a:r>
              <a:rPr lang="en-US" dirty="0">
                <a:solidFill>
                  <a:srgbClr val="212121"/>
                </a:solidFill>
                <a:latin typeface="Arial"/>
                <a:ea typeface="Arial"/>
                <a:cs typeface="Arial"/>
                <a:sym typeface="Arial"/>
              </a:rPr>
              <a:t>Adding aspirin to clopidogrel in high-risk patients with recent </a:t>
            </a:r>
            <a:r>
              <a:rPr lang="en-US" dirty="0" err="1">
                <a:solidFill>
                  <a:srgbClr val="212121"/>
                </a:solidFill>
                <a:latin typeface="Arial"/>
                <a:ea typeface="Arial"/>
                <a:cs typeface="Arial"/>
                <a:sym typeface="Arial"/>
              </a:rPr>
              <a:t>ischaemic</a:t>
            </a:r>
            <a:r>
              <a:rPr lang="en-US" dirty="0">
                <a:solidFill>
                  <a:srgbClr val="212121"/>
                </a:solidFill>
                <a:latin typeface="Arial"/>
                <a:ea typeface="Arial"/>
                <a:cs typeface="Arial"/>
                <a:sym typeface="Arial"/>
              </a:rPr>
              <a:t> stroke or transient </a:t>
            </a:r>
            <a:r>
              <a:rPr lang="en-US" dirty="0" err="1">
                <a:solidFill>
                  <a:srgbClr val="212121"/>
                </a:solidFill>
                <a:latin typeface="Arial"/>
                <a:ea typeface="Arial"/>
                <a:cs typeface="Arial"/>
                <a:sym typeface="Arial"/>
              </a:rPr>
              <a:t>ischaemic</a:t>
            </a:r>
            <a:r>
              <a:rPr lang="en-US" dirty="0">
                <a:solidFill>
                  <a:srgbClr val="212121"/>
                </a:solidFill>
                <a:latin typeface="Arial"/>
                <a:ea typeface="Arial"/>
                <a:cs typeface="Arial"/>
                <a:sym typeface="Arial"/>
              </a:rPr>
              <a:t> attack is associated with a non-significant difference in reducing major vascular events. However, the risk of life-threatening or major bleeding is increased by the addition of aspirin.</a:t>
            </a:r>
            <a:endParaRPr dirty="0"/>
          </a:p>
          <a:p>
            <a:pPr marL="0" lvl="0" indent="0" algn="l" rtl="0">
              <a:lnSpc>
                <a:spcPct val="100000"/>
              </a:lnSpc>
              <a:spcBef>
                <a:spcPts val="1000"/>
              </a:spcBef>
              <a:spcAft>
                <a:spcPts val="0"/>
              </a:spcAft>
              <a:buNone/>
            </a:pPr>
            <a:r>
              <a:rPr lang="en-US" u="sng" dirty="0">
                <a:solidFill>
                  <a:schemeClr val="hlink"/>
                </a:solidFill>
                <a:hlinkClick r:id="rId5"/>
              </a:rPr>
              <a:t>Effects of clopidogrel added to aspirin in patients with recent lacunar stroke - PubMed (nih.gov)</a:t>
            </a:r>
            <a:endParaRPr dirty="0"/>
          </a:p>
          <a:p>
            <a:pPr marL="685800" marR="0" lvl="1" indent="-232409" algn="l" rtl="0">
              <a:lnSpc>
                <a:spcPct val="100000"/>
              </a:lnSpc>
              <a:spcBef>
                <a:spcPts val="500"/>
              </a:spcBef>
              <a:spcAft>
                <a:spcPts val="0"/>
              </a:spcAft>
              <a:buClr>
                <a:srgbClr val="505050"/>
              </a:buClr>
              <a:buSzPct val="100000"/>
              <a:buChar char="•"/>
            </a:pPr>
            <a:r>
              <a:rPr lang="en-US" dirty="0">
                <a:solidFill>
                  <a:srgbClr val="212121"/>
                </a:solidFill>
                <a:latin typeface="Arial"/>
                <a:ea typeface="Arial"/>
                <a:cs typeface="Arial"/>
                <a:sym typeface="Arial"/>
              </a:rPr>
              <a:t>Double blind, multicenter trial, n=3020, pts with recent lacunar infarcts.</a:t>
            </a:r>
            <a:endParaRPr dirty="0">
              <a:solidFill>
                <a:srgbClr val="212121"/>
              </a:solidFill>
              <a:latin typeface="Arial"/>
              <a:ea typeface="Arial"/>
              <a:cs typeface="Arial"/>
              <a:sym typeface="Arial"/>
            </a:endParaRPr>
          </a:p>
          <a:p>
            <a:pPr marL="685800" marR="0" lvl="1" indent="-232409" algn="l" rtl="0">
              <a:lnSpc>
                <a:spcPct val="100000"/>
              </a:lnSpc>
              <a:spcBef>
                <a:spcPts val="500"/>
              </a:spcBef>
              <a:spcAft>
                <a:spcPts val="0"/>
              </a:spcAft>
              <a:buClr>
                <a:srgbClr val="505050"/>
              </a:buClr>
              <a:buSzPct val="100000"/>
              <a:buChar char="•"/>
            </a:pPr>
            <a:r>
              <a:rPr lang="en-US" dirty="0">
                <a:solidFill>
                  <a:srgbClr val="212121"/>
                </a:solidFill>
                <a:latin typeface="Arial"/>
                <a:ea typeface="Arial"/>
                <a:cs typeface="Arial"/>
                <a:sym typeface="Arial"/>
              </a:rPr>
              <a:t>Among patients with recent lacunar strokes, the addition of clopidogrel to aspirin did not significantly reduce the risk of recurrent stroke and did significantly increase the risk of bleeding and death. </a:t>
            </a:r>
            <a:endParaRPr dirty="0"/>
          </a:p>
        </p:txBody>
      </p:sp>
    </p:spTree>
    <p:extLst>
      <p:ext uri="{BB962C8B-B14F-4D97-AF65-F5344CB8AC3E}">
        <p14:creationId xmlns:p14="http://schemas.microsoft.com/office/powerpoint/2010/main" val="377600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F995-5688-481E-8D95-5278AD81B7D8}"/>
              </a:ext>
            </a:extLst>
          </p:cNvPr>
          <p:cNvSpPr>
            <a:spLocks noGrp="1"/>
          </p:cNvSpPr>
          <p:nvPr>
            <p:ph type="title"/>
          </p:nvPr>
        </p:nvSpPr>
        <p:spPr>
          <a:xfrm>
            <a:off x="0" y="0"/>
            <a:ext cx="10515600" cy="1325563"/>
          </a:xfrm>
        </p:spPr>
        <p:txBody>
          <a:bodyPr>
            <a:normAutofit fontScale="90000"/>
          </a:bodyPr>
          <a:lstStyle/>
          <a:p>
            <a:br>
              <a:rPr lang="en-US" sz="44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br>
            <a:r>
              <a:rPr lang="en-US" sz="4000" b="1"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t>ASPREE Trial 2018</a:t>
            </a:r>
            <a:br>
              <a:rPr lang="en-US" sz="4000" b="1" dirty="0">
                <a:solidFill>
                  <a:srgbClr val="232323"/>
                </a:solidFill>
                <a:effectLst/>
                <a:latin typeface="Helvetica" panose="020B0604020202020204" pitchFamily="34" charset="0"/>
                <a:ea typeface="Calibri" panose="020F0502020204030204" pitchFamily="34" charset="0"/>
                <a:cs typeface="Helvetica" panose="020B0604020202020204" pitchFamily="34" charset="0"/>
              </a:rPr>
            </a:br>
            <a:r>
              <a:rPr lang="en-US" sz="4000" dirty="0" err="1">
                <a:solidFill>
                  <a:srgbClr val="212121"/>
                </a:solidFill>
                <a:effectLst/>
                <a:latin typeface="Helvetica" panose="020B0604020202020204" pitchFamily="34" charset="0"/>
                <a:ea typeface="Calibri" panose="020F0502020204030204" pitchFamily="34" charset="0"/>
                <a:cs typeface="Helvetica" panose="020B0604020202020204" pitchFamily="34" charset="0"/>
              </a:rPr>
              <a:t>ASPirin</a:t>
            </a:r>
            <a:r>
              <a:rPr lang="en-US" sz="4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in Reducing Events in the Elderly</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92A6BE89-1858-4F61-A628-94DFC2C9AB9F}"/>
              </a:ext>
            </a:extLst>
          </p:cNvPr>
          <p:cNvSpPr>
            <a:spLocks noGrp="1"/>
          </p:cNvSpPr>
          <p:nvPr>
            <p:ph type="body" idx="1"/>
          </p:nvPr>
        </p:nvSpPr>
        <p:spPr>
          <a:xfrm>
            <a:off x="0" y="1577565"/>
            <a:ext cx="12038029" cy="5280435"/>
          </a:xfrm>
        </p:spPr>
        <p:txBody>
          <a:bodyPr>
            <a:normAutofit/>
          </a:bodyPr>
          <a:lstStyle/>
          <a:p>
            <a:pPr marL="1143000" lvl="2" indent="-228600">
              <a:lnSpc>
                <a:spcPct val="107000"/>
              </a:lnSpc>
              <a:spcBef>
                <a:spcPts val="0"/>
              </a:spcBef>
              <a:buFont typeface="Wingdings" panose="05000000000000000000" pitchFamily="2" charset="2"/>
              <a:buChar char=""/>
            </a:pPr>
            <a:r>
              <a:rPr lang="en-US" sz="24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A</a:t>
            </a: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spirin 100mg </a:t>
            </a:r>
            <a:r>
              <a:rPr lang="en-US" sz="2400" dirty="0" err="1">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qd</a:t>
            </a: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vs Placebo.  n = 19,114; Median of 4.7 years of follow-up</a:t>
            </a:r>
          </a:p>
          <a:p>
            <a:pPr marL="1143000" lvl="2" indent="-228600">
              <a:lnSpc>
                <a:spcPct val="107000"/>
              </a:lnSpc>
              <a:spcBef>
                <a:spcPts val="0"/>
              </a:spcBef>
              <a:buFont typeface="Wingdings" panose="05000000000000000000" pitchFamily="2" charset="2"/>
              <a:buChar char=""/>
            </a:pPr>
            <a:r>
              <a:rPr lang="en-US" sz="24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R</a:t>
            </a: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andomized, double-blind, placebo-controlled trial of daily low-dose aspirin (100 mg) in older adults in US and Australia.</a:t>
            </a:r>
          </a:p>
          <a:p>
            <a:pPr marL="1143000" lvl="2" indent="-228600">
              <a:lnSpc>
                <a:spcPct val="107000"/>
              </a:lnSpc>
              <a:spcBef>
                <a:spcPts val="0"/>
              </a:spcBef>
              <a:buFont typeface="Wingdings" panose="05000000000000000000" pitchFamily="2" charset="2"/>
              <a:buChar char=""/>
            </a:pPr>
            <a:r>
              <a:rPr lang="en-US" sz="24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Healthy individuals &gt;70 y/o (or &gt;65 y/o </a:t>
            </a:r>
            <a:r>
              <a:rPr lang="en-US" sz="2400" b="1" dirty="0">
                <a:solidFill>
                  <a:srgbClr val="232323"/>
                </a:solidFill>
                <a:latin typeface="Helvetica" panose="020B0604020202020204" pitchFamily="34" charset="0"/>
                <a:ea typeface="Calibri" panose="020F0502020204030204" pitchFamily="34" charset="0"/>
                <a:cs typeface="Times New Roman" panose="02020603050405020304" pitchFamily="18" charset="0"/>
              </a:rPr>
              <a:t>for blacks and Hispanics)</a:t>
            </a: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avg age 74; female 56%; Diabetic 11%</a:t>
            </a:r>
          </a:p>
          <a:p>
            <a:pPr marL="1143000" lvl="2" indent="-228600">
              <a:lnSpc>
                <a:spcPct val="107000"/>
              </a:lnSpc>
              <a:spcBef>
                <a:spcPts val="0"/>
              </a:spcBef>
              <a:buFont typeface="Wingdings" panose="05000000000000000000" pitchFamily="2" charset="2"/>
              <a:buChar char=""/>
            </a:pPr>
            <a:r>
              <a:rPr lang="en-US" sz="2400" dirty="0">
                <a:solidFill>
                  <a:srgbClr val="232323"/>
                </a:solidFill>
                <a:latin typeface="Helvetica" panose="020B0604020202020204" pitchFamily="34" charset="0"/>
                <a:cs typeface="Times New Roman" panose="02020603050405020304" pitchFamily="18" charset="0"/>
              </a:rPr>
              <a:t>Public Funding: United States and Australian governments and is led by the Berman Centre for Outcomes and Clinical Research in the U.S. and Monash University in Australia.</a:t>
            </a:r>
          </a:p>
          <a:p>
            <a:pPr marL="1143000" lvl="2" indent="-228600">
              <a:lnSpc>
                <a:spcPct val="107000"/>
              </a:lnSpc>
              <a:spcBef>
                <a:spcPts val="0"/>
              </a:spcBef>
              <a:buFont typeface="Wingdings" panose="05000000000000000000" pitchFamily="2" charset="2"/>
              <a:buChar char=""/>
            </a:pP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Exclusion criteria: cardiovascular or cerebrovascular disease, dementia, high bleeding risk</a:t>
            </a:r>
          </a:p>
          <a:p>
            <a:pPr marL="1143000" marR="0" lvl="2" indent="-228600">
              <a:lnSpc>
                <a:spcPct val="107000"/>
              </a:lnSpc>
              <a:spcBef>
                <a:spcPts val="0"/>
              </a:spcBef>
              <a:spcAft>
                <a:spcPts val="0"/>
              </a:spcAft>
              <a:buFont typeface="Wingdings" panose="05000000000000000000" pitchFamily="2" charset="2"/>
              <a:buChar char=""/>
            </a:pPr>
            <a:r>
              <a:rPr lang="en-US" sz="24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Primary Outcome: </a:t>
            </a:r>
            <a:r>
              <a:rPr lang="en-US" sz="2400" dirty="0">
                <a:solidFill>
                  <a:srgbClr val="232323"/>
                </a:solidFill>
                <a:latin typeface="Helvetica" panose="020B0604020202020204" pitchFamily="34" charset="0"/>
                <a:cs typeface="Times New Roman" panose="02020603050405020304" pitchFamily="18" charset="0"/>
              </a:rPr>
              <a:t>all-cause death, dementia, or physical disability</a:t>
            </a:r>
          </a:p>
          <a:p>
            <a:pPr marL="1143000" marR="0" lvl="2" indent="-228600">
              <a:lnSpc>
                <a:spcPct val="107000"/>
              </a:lnSpc>
              <a:spcBef>
                <a:spcPts val="0"/>
              </a:spcBef>
              <a:spcAft>
                <a:spcPts val="0"/>
              </a:spcAft>
              <a:buFont typeface="Wingdings" panose="05000000000000000000" pitchFamily="2" charset="2"/>
              <a:buChar char=""/>
            </a:pPr>
            <a:r>
              <a:rPr lang="en-US" sz="2400" dirty="0">
                <a:solidFill>
                  <a:srgbClr val="232323"/>
                </a:solidFill>
                <a:latin typeface="Helvetica" panose="020B0604020202020204" pitchFamily="34" charset="0"/>
                <a:cs typeface="Times New Roman" panose="02020603050405020304" pitchFamily="18" charset="0"/>
              </a:rPr>
              <a:t>Secondary outcome: Hemorrhage, stroke, MI, hospitalization for heart failure, fatal CVD, cancer</a:t>
            </a:r>
          </a:p>
          <a:p>
            <a:pPr marL="1143000" marR="0" lvl="2" indent="-228600">
              <a:lnSpc>
                <a:spcPct val="107000"/>
              </a:lnSpc>
              <a:spcBef>
                <a:spcPts val="0"/>
              </a:spcBef>
              <a:spcAft>
                <a:spcPts val="0"/>
              </a:spcAft>
              <a:buFont typeface="Wingdings" panose="05000000000000000000" pitchFamily="2" charset="2"/>
              <a:buChar char=""/>
            </a:pPr>
            <a:endParaRPr lang="en-US" sz="16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endParaRPr lang="en-US" sz="1600" dirty="0">
              <a:solidFill>
                <a:srgbClr val="232323"/>
              </a:solidFill>
              <a:latin typeface="Helvetica"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833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555A-169F-45C3-865B-BDF49B33E870}"/>
              </a:ext>
            </a:extLst>
          </p:cNvPr>
          <p:cNvSpPr>
            <a:spLocks noGrp="1"/>
          </p:cNvSpPr>
          <p:nvPr>
            <p:ph type="title"/>
          </p:nvPr>
        </p:nvSpPr>
        <p:spPr>
          <a:xfrm>
            <a:off x="0" y="-250907"/>
            <a:ext cx="10515600" cy="1325563"/>
          </a:xfrm>
        </p:spPr>
        <p:txBody>
          <a:bodyPr/>
          <a:lstStyle/>
          <a:p>
            <a:r>
              <a:rPr lang="en-US" dirty="0">
                <a:latin typeface="Helvetica" panose="020B0604020202020204" pitchFamily="34" charset="0"/>
                <a:cs typeface="Helvetica" panose="020B0604020202020204" pitchFamily="34" charset="0"/>
              </a:rPr>
              <a:t>ASPREE Results</a:t>
            </a:r>
          </a:p>
        </p:txBody>
      </p:sp>
      <p:sp>
        <p:nvSpPr>
          <p:cNvPr id="3" name="Text Placeholder 2">
            <a:extLst>
              <a:ext uri="{FF2B5EF4-FFF2-40B4-BE49-F238E27FC236}">
                <a16:creationId xmlns:a16="http://schemas.microsoft.com/office/drawing/2014/main" id="{6FCBFA76-ABDD-431B-8DB6-3E9D2D3D4C57}"/>
              </a:ext>
            </a:extLst>
          </p:cNvPr>
          <p:cNvSpPr>
            <a:spLocks noGrp="1"/>
          </p:cNvSpPr>
          <p:nvPr>
            <p:ph type="body" idx="1"/>
          </p:nvPr>
        </p:nvSpPr>
        <p:spPr>
          <a:xfrm>
            <a:off x="970961" y="1206631"/>
            <a:ext cx="12116585" cy="5990734"/>
          </a:xfrm>
        </p:spPr>
        <p:txBody>
          <a:bodyPr>
            <a:normAutofit/>
          </a:bodyPr>
          <a:lstStyle/>
          <a:p>
            <a:pPr marL="0" indent="0">
              <a:lnSpc>
                <a:spcPct val="107000"/>
              </a:lnSpc>
              <a:spcBef>
                <a:spcPts val="0"/>
              </a:spcBef>
              <a:buNone/>
            </a:pPr>
            <a:r>
              <a:rPr lang="en-US" sz="20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Aspirin did not prolong disability-free survival</a:t>
            </a:r>
          </a:p>
          <a:p>
            <a:pPr marL="0" indent="0">
              <a:lnSpc>
                <a:spcPct val="107000"/>
              </a:lnSpc>
              <a:spcBef>
                <a:spcPts val="0"/>
              </a:spcBef>
              <a:buNone/>
            </a:pPr>
            <a:endPar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Primary outcomes </a:t>
            </a:r>
            <a:r>
              <a:rPr lang="en-US" sz="20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(Events </a:t>
            </a:r>
            <a:r>
              <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per 1000 person-years) </a:t>
            </a:r>
          </a:p>
          <a:p>
            <a:pPr marL="342900">
              <a:lnSpc>
                <a:spcPct val="107000"/>
              </a:lnSpc>
              <a:spcBef>
                <a:spcPts val="0"/>
              </a:spcBef>
            </a:pPr>
            <a:r>
              <a:rPr lang="en-US" sz="2000" dirty="0">
                <a:solidFill>
                  <a:srgbClr val="232323"/>
                </a:solidFill>
                <a:latin typeface="Helvetica" panose="020B0604020202020204" pitchFamily="34" charset="0"/>
                <a:cs typeface="Times New Roman" panose="02020603050405020304" pitchFamily="18" charset="0"/>
              </a:rPr>
              <a:t>All-cause death, dementia, or physical disability</a:t>
            </a:r>
          </a:p>
          <a:p>
            <a:pPr marL="342900">
              <a:lnSpc>
                <a:spcPct val="107000"/>
              </a:lnSpc>
              <a:spcBef>
                <a:spcPts val="0"/>
              </a:spcBef>
            </a:pPr>
            <a:r>
              <a:rPr lang="en-US" sz="20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Aspirin did not prolong disability-free survival</a:t>
            </a:r>
          </a:p>
          <a:p>
            <a:pPr marL="342900">
              <a:lnSpc>
                <a:spcPct val="107000"/>
              </a:lnSpc>
              <a:spcBef>
                <a:spcPts val="0"/>
              </a:spcBef>
            </a:pPr>
            <a:r>
              <a:rPr lang="en-US" sz="20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12.7 aspirin vs 11.1 placebo </a:t>
            </a:r>
          </a:p>
          <a:p>
            <a:pPr marL="342900">
              <a:lnSpc>
                <a:spcPct val="107000"/>
              </a:lnSpc>
              <a:spcBef>
                <a:spcPts val="0"/>
              </a:spcBef>
            </a:pPr>
            <a:r>
              <a:rPr lang="en-US" sz="2000" dirty="0">
                <a:solidFill>
                  <a:srgbClr val="232323"/>
                </a:solidFill>
                <a:latin typeface="Helvetica" panose="020B0604020202020204" pitchFamily="34" charset="0"/>
                <a:cs typeface="Times New Roman" panose="02020603050405020304" pitchFamily="18" charset="0"/>
              </a:rPr>
              <a:t>HR 1.14; 95% CI 1.01 - 1.29</a:t>
            </a:r>
          </a:p>
          <a:p>
            <a:pPr marL="342900">
              <a:lnSpc>
                <a:spcPct val="107000"/>
              </a:lnSpc>
              <a:spcBef>
                <a:spcPts val="0"/>
              </a:spcBef>
            </a:pPr>
            <a:r>
              <a:rPr lang="en-US" sz="2000" dirty="0">
                <a:solidFill>
                  <a:srgbClr val="232323"/>
                </a:solidFill>
                <a:latin typeface="Helvetica" panose="020B0604020202020204" pitchFamily="34" charset="0"/>
                <a:cs typeface="Times New Roman" panose="02020603050405020304" pitchFamily="18" charset="0"/>
              </a:rPr>
              <a:t>Cancer contribution to death was higher in the aspirin group</a:t>
            </a:r>
          </a:p>
          <a:p>
            <a:pPr marL="800100" lvl="1">
              <a:lnSpc>
                <a:spcPct val="107000"/>
              </a:lnSpc>
              <a:spcBef>
                <a:spcPts val="0"/>
              </a:spcBef>
            </a:pPr>
            <a:r>
              <a:rPr lang="en-US" sz="1600" dirty="0">
                <a:solidFill>
                  <a:srgbClr val="232323"/>
                </a:solidFill>
                <a:latin typeface="Helvetica" panose="020B0604020202020204" pitchFamily="34" charset="0"/>
                <a:cs typeface="Times New Roman" panose="02020603050405020304" pitchFamily="18" charset="0"/>
              </a:rPr>
              <a:t>HR 1.31, 95% CI 1.10-1.56</a:t>
            </a:r>
          </a:p>
          <a:p>
            <a:pPr marL="914400" marR="0" lvl="2" indent="0">
              <a:lnSpc>
                <a:spcPct val="107000"/>
              </a:lnSpc>
              <a:spcBef>
                <a:spcPts val="0"/>
              </a:spcBef>
              <a:spcAft>
                <a:spcPts val="0"/>
              </a:spcAft>
              <a:buNone/>
            </a:pPr>
            <a:endParaRPr lang="en-US" dirty="0">
              <a:solidFill>
                <a:srgbClr val="232323"/>
              </a:solidFill>
              <a:latin typeface="Helvetica"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0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S</a:t>
            </a:r>
            <a:r>
              <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econdary outcomes (Events per 1000 person-years)</a:t>
            </a:r>
          </a:p>
          <a:p>
            <a:pPr marL="685800" lvl="1" indent="-228600">
              <a:lnSpc>
                <a:spcPct val="107000"/>
              </a:lnSpc>
              <a:spcBef>
                <a:spcPts val="0"/>
              </a:spcBef>
              <a:buFont typeface="Wingdings" panose="05000000000000000000" pitchFamily="2" charset="2"/>
              <a:buChar char=""/>
            </a:pPr>
            <a:r>
              <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CVD </a:t>
            </a:r>
            <a:r>
              <a:rPr lang="en-US" sz="2000" dirty="0">
                <a:solidFill>
                  <a:srgbClr val="232323"/>
                </a:solidFill>
                <a:latin typeface="Helvetica" panose="020B0604020202020204" pitchFamily="34" charset="0"/>
                <a:ea typeface="Calibri" panose="020F0502020204030204" pitchFamily="34" charset="0"/>
                <a:cs typeface="Times New Roman" panose="02020603050405020304" pitchFamily="18" charset="0"/>
              </a:rPr>
              <a:t>event: </a:t>
            </a:r>
            <a:r>
              <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	      </a:t>
            </a:r>
            <a:r>
              <a:rPr lang="en-US" sz="2000" dirty="0">
                <a:solidFill>
                  <a:srgbClr val="232323"/>
                </a:solidFill>
                <a:latin typeface="Helvetica" panose="020B0604020202020204" pitchFamily="34" charset="0"/>
                <a:cs typeface="Times New Roman" panose="02020603050405020304" pitchFamily="18" charset="0"/>
              </a:rPr>
              <a:t>10.7 aspirin vs 11.3 placebo (p = 0.79)</a:t>
            </a:r>
          </a:p>
          <a:p>
            <a:pPr marL="685800" lvl="1" indent="-228600">
              <a:lnSpc>
                <a:spcPct val="107000"/>
              </a:lnSpc>
              <a:spcBef>
                <a:spcPts val="0"/>
              </a:spcBef>
              <a:buFont typeface="Wingdings" panose="05000000000000000000" pitchFamily="2" charset="2"/>
              <a:buChar char=""/>
            </a:pPr>
            <a:r>
              <a:rPr lang="en-US" sz="2000" dirty="0">
                <a:solidFill>
                  <a:srgbClr val="232323"/>
                </a:solidFill>
                <a:latin typeface="Helvetica" panose="020B0604020202020204" pitchFamily="34" charset="0"/>
                <a:cs typeface="Times New Roman" panose="02020603050405020304" pitchFamily="18" charset="0"/>
              </a:rPr>
              <a:t>Major CV event:	       7.8 aspirin  vs 8.8 placebo (p=0.89)</a:t>
            </a:r>
          </a:p>
          <a:p>
            <a:pPr marL="685800" lvl="1" indent="-228600">
              <a:lnSpc>
                <a:spcPct val="107000"/>
              </a:lnSpc>
              <a:spcBef>
                <a:spcPts val="0"/>
              </a:spcBef>
              <a:buFont typeface="Wingdings" panose="05000000000000000000" pitchFamily="2" charset="2"/>
              <a:buChar char=""/>
            </a:pPr>
            <a:r>
              <a:rPr lang="en-US" sz="20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Major hemorrhage:    8.6 aspirin vs 6.2 placebo  (p &lt;0.001)</a:t>
            </a:r>
          </a:p>
          <a:p>
            <a:pPr marL="685800" lvl="1" indent="-228600">
              <a:lnSpc>
                <a:spcPct val="107000"/>
              </a:lnSpc>
              <a:spcBef>
                <a:spcPts val="0"/>
              </a:spcBef>
              <a:buFont typeface="Wingdings" panose="05000000000000000000" pitchFamily="2" charset="2"/>
              <a:buChar char=""/>
            </a:pPr>
            <a:r>
              <a:rPr lang="en-US" sz="20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Intracranial bleeding: 2.5 aspirin vs 1.7 placebo   (p &lt;0.05)</a:t>
            </a:r>
          </a:p>
          <a:p>
            <a:pPr marL="685800" lvl="1" indent="-228600">
              <a:lnSpc>
                <a:spcPct val="107000"/>
              </a:lnSpc>
              <a:spcBef>
                <a:spcPts val="0"/>
              </a:spcBef>
              <a:buFont typeface="Wingdings" panose="05000000000000000000" pitchFamily="2" charset="2"/>
              <a:buChar char=""/>
            </a:pPr>
            <a:r>
              <a:rPr lang="en-US" sz="2000" b="1"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rPr>
              <a:t>Upper GI bleed:           2.1 aspirin vs 1.1 placebo  (p &lt;0.05)</a:t>
            </a:r>
          </a:p>
          <a:p>
            <a:pPr marL="685800" lvl="1" indent="-228600">
              <a:lnSpc>
                <a:spcPct val="107000"/>
              </a:lnSpc>
              <a:spcBef>
                <a:spcPts val="0"/>
              </a:spcBef>
              <a:buFont typeface="Wingdings" panose="05000000000000000000" pitchFamily="2" charset="2"/>
              <a:buChar char=""/>
            </a:pPr>
            <a:endParaRPr lang="en-US" sz="2000" dirty="0">
              <a:solidFill>
                <a:srgbClr val="232323"/>
              </a:solidFill>
              <a:effectLst/>
              <a:latin typeface="Helvetica" panose="020B0604020202020204" pitchFamily="34" charset="0"/>
              <a:ea typeface="Calibri" panose="020F0502020204030204" pitchFamily="34" charset="0"/>
              <a:cs typeface="Times New Roman" panose="02020603050405020304" pitchFamily="18" charset="0"/>
            </a:endParaRPr>
          </a:p>
          <a:p>
            <a:pPr marL="114300" indent="0">
              <a:buNone/>
            </a:pPr>
            <a:endParaRPr lang="en-US" dirty="0"/>
          </a:p>
        </p:txBody>
      </p:sp>
    </p:spTree>
    <p:extLst>
      <p:ext uri="{BB962C8B-B14F-4D97-AF65-F5344CB8AC3E}">
        <p14:creationId xmlns:p14="http://schemas.microsoft.com/office/powerpoint/2010/main" val="3774789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83"/>
</p:tagLst>
</file>

<file path=ppt/tags/tag3.xml><?xml version="1.0" encoding="utf-8"?>
<p:tagLst xmlns:a="http://schemas.openxmlformats.org/drawingml/2006/main" xmlns:r="http://schemas.openxmlformats.org/officeDocument/2006/relationships" xmlns:p="http://schemas.openxmlformats.org/presentationml/2006/main">
  <p:tag name="AS_UNIQUEID" val="83"/>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3886</TotalTime>
  <Words>7006</Words>
  <Application>Microsoft Office PowerPoint</Application>
  <PresentationFormat>Widescreen</PresentationFormat>
  <Paragraphs>573</Paragraphs>
  <Slides>76</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Symbol</vt:lpstr>
      <vt:lpstr>Calibri</vt:lpstr>
      <vt:lpstr>Courier New</vt:lpstr>
      <vt:lpstr>Times New Roman</vt:lpstr>
      <vt:lpstr>Helvetica</vt:lpstr>
      <vt:lpstr>Roboto</vt:lpstr>
      <vt:lpstr>Wingdings</vt:lpstr>
      <vt:lpstr>Office Theme</vt:lpstr>
      <vt:lpstr>Aspirin</vt:lpstr>
      <vt:lpstr>Aspirin  </vt:lpstr>
      <vt:lpstr>Aspirin Mechanism</vt:lpstr>
      <vt:lpstr>Aspirin Mechanism</vt:lpstr>
      <vt:lpstr>Aspirin Mechanism</vt:lpstr>
      <vt:lpstr>PowerPoint Presentation</vt:lpstr>
      <vt:lpstr>Aspirin for CVD Primary Prevention</vt:lpstr>
      <vt:lpstr> ASPREE Trial 2018 ASPirin in Reducing Events in the Elderly </vt:lpstr>
      <vt:lpstr>ASPREE Results</vt:lpstr>
      <vt:lpstr>ASPREE Cumulative Incidence of Cardiovascular Disease</vt:lpstr>
      <vt:lpstr>ASPREE Cumulative Incidence of Major Hemorrhage</vt:lpstr>
      <vt:lpstr>ASPREE Trial Results</vt:lpstr>
      <vt:lpstr>Interpretation of ASPREE </vt:lpstr>
      <vt:lpstr>Safety of Ceasing Aspirin Used Without a Clinical Indication After Age 70 Years: A Subgroup Analysis of the ASPREE Randomized Trial</vt:lpstr>
      <vt:lpstr>ASPREE Project Continues </vt:lpstr>
      <vt:lpstr>ASCEND Trial 2018 </vt:lpstr>
      <vt:lpstr>ARRIVE Trial 2018 Aspirin to Reduce Risk of Initial Vascular Events</vt:lpstr>
      <vt:lpstr>Do we see a trend? </vt:lpstr>
      <vt:lpstr>2019 ACC/AHA Guideline for Primary Prevention of CVD</vt:lpstr>
      <vt:lpstr>PowerPoint Presentation</vt:lpstr>
      <vt:lpstr>Risk of Bleeding with Aspirin</vt:lpstr>
      <vt:lpstr>Risk of Bleeding with Aspirin</vt:lpstr>
      <vt:lpstr>Risk of Bleeding with Aspirin</vt:lpstr>
      <vt:lpstr>Aspirin for Secondary Prevention of CVD</vt:lpstr>
      <vt:lpstr>PowerPoint Presentation</vt:lpstr>
      <vt:lpstr>Aspirin Topics for the future </vt:lpstr>
      <vt:lpstr>Thank you for listening  David Shepherd</vt:lpstr>
      <vt:lpstr>Aspirin Part II</vt:lpstr>
      <vt:lpstr>PowerPoint Presentation</vt:lpstr>
      <vt:lpstr>PowerPoint Presentation</vt:lpstr>
      <vt:lpstr>Aspirin: Primary Prevention of Stroke </vt:lpstr>
      <vt:lpstr>Aspirin Tx of Acute Ischemic Stroke  </vt:lpstr>
      <vt:lpstr>PowerPoint Presentation</vt:lpstr>
      <vt:lpstr>Aspirin: Secondary Prevention</vt:lpstr>
      <vt:lpstr>Aspirin: Secondary Prevention </vt:lpstr>
      <vt:lpstr>Aspirin Prevention of Ischemic Stroke: Summary</vt:lpstr>
      <vt:lpstr>Is stopping aspirin in secondary prevention dangerous? </vt:lpstr>
      <vt:lpstr> Aspirin for Prevention of Cardioembolic Stroke in Atrial Fibrillation </vt:lpstr>
      <vt:lpstr>Case</vt:lpstr>
      <vt:lpstr>Atrial Fibrillation in the Elderly</vt:lpstr>
      <vt:lpstr>Does Aspirin Prevent Afib Related Strokes?</vt:lpstr>
      <vt:lpstr>Bleeding Risk: Aspirin vs Warfarin</vt:lpstr>
      <vt:lpstr>Bleeding Risk: Warfarin vs DOACs</vt:lpstr>
      <vt:lpstr>Bleeding Risk: DOAC vs Aspirin</vt:lpstr>
      <vt:lpstr>PowerPoint Presentation</vt:lpstr>
      <vt:lpstr>Aspirin in Afib Summary</vt:lpstr>
      <vt:lpstr>References</vt:lpstr>
      <vt:lpstr>PowerPoint Presentation</vt:lpstr>
      <vt:lpstr>Aspirin in PAD/PVD</vt:lpstr>
      <vt:lpstr>PowerPoint Presentation</vt:lpstr>
      <vt:lpstr>Aspirin in PVD</vt:lpstr>
      <vt:lpstr>Aspirin in PAD/PVD Summary </vt:lpstr>
      <vt:lpstr>Aspirin for Prevention Scorecard</vt:lpstr>
      <vt:lpstr>Case</vt:lpstr>
      <vt:lpstr>PowerPoint Presentation</vt:lpstr>
      <vt:lpstr>Extra Slides</vt:lpstr>
      <vt:lpstr>Aspirin for DVT prophylaxis </vt:lpstr>
      <vt:lpstr>Aspirin for DVT prophylaxis after hip fracture surgery</vt:lpstr>
      <vt:lpstr>Clinical Effectiveness and Safety of Aspirin for Venous Thromboembolism Prophylaxis After Total Hip and Knee Replacement: A Systematic Review and Meta-analysis of Randomized Clinical Trials | Orthopedics | JAMA Internal Medicine | JAMA Network - Feb 3, 2020 </vt:lpstr>
      <vt:lpstr>Aspirin in healthy individuals to modify VTE risk</vt:lpstr>
      <vt:lpstr>PowerPoint Presentation</vt:lpstr>
      <vt:lpstr>PowerPoint Presentation</vt:lpstr>
      <vt:lpstr>Antiplatelet Therapy After Noncardioembolic Stroke - PubMed (nih.gov) 2019</vt:lpstr>
      <vt:lpstr>PowerPoint Presentation</vt:lpstr>
      <vt:lpstr>PowerPoint Presentation</vt:lpstr>
      <vt:lpstr>PowerPoint Presentation</vt:lpstr>
      <vt:lpstr>PowerPoint Presentation</vt:lpstr>
      <vt:lpstr>PowerPoint Presentation</vt:lpstr>
      <vt:lpstr>PowerPoint Presentation</vt:lpstr>
      <vt:lpstr>Interesting facts</vt:lpstr>
      <vt:lpstr>Antithrombotic Trialists Collaboration</vt:lpstr>
      <vt:lpstr>Bleeding risks with novel oral anticoagulants especially rivaroxaban versus aspirin: a meta-analysis – Oct 2021 </vt:lpstr>
      <vt:lpstr>Aspirin for CVA prevention</vt:lpstr>
      <vt:lpstr>Aspirin for CVA prevention</vt:lpstr>
      <vt:lpstr>Aspirin use in endovascular stroke treatment. </vt:lpstr>
      <vt:lpstr>DAPT for CVA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Aspirin</dc:title>
  <dc:creator>David Shepherd</dc:creator>
  <cp:lastModifiedBy>david shepherd</cp:lastModifiedBy>
  <cp:revision>74</cp:revision>
  <cp:lastPrinted>2022-04-07T16:51:31Z</cp:lastPrinted>
  <dcterms:modified xsi:type="dcterms:W3CDTF">2022-05-05T17:54:28Z</dcterms:modified>
</cp:coreProperties>
</file>