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7"/>
  </p:notesMasterIdLst>
  <p:sldIdLst>
    <p:sldId id="256" r:id="rId2"/>
    <p:sldId id="277" r:id="rId3"/>
    <p:sldId id="307" r:id="rId4"/>
    <p:sldId id="278" r:id="rId5"/>
    <p:sldId id="266" r:id="rId6"/>
    <p:sldId id="303" r:id="rId7"/>
    <p:sldId id="280" r:id="rId8"/>
    <p:sldId id="279" r:id="rId9"/>
    <p:sldId id="288" r:id="rId10"/>
    <p:sldId id="308" r:id="rId11"/>
    <p:sldId id="268" r:id="rId12"/>
    <p:sldId id="269" r:id="rId13"/>
    <p:sldId id="306" r:id="rId14"/>
    <p:sldId id="305" r:id="rId15"/>
    <p:sldId id="270" r:id="rId16"/>
    <p:sldId id="271" r:id="rId17"/>
    <p:sldId id="265" r:id="rId18"/>
    <p:sldId id="302" r:id="rId19"/>
    <p:sldId id="300" r:id="rId20"/>
    <p:sldId id="272" r:id="rId21"/>
    <p:sldId id="275" r:id="rId22"/>
    <p:sldId id="281" r:id="rId23"/>
    <p:sldId id="283" r:id="rId24"/>
    <p:sldId id="287" r:id="rId25"/>
    <p:sldId id="289" r:id="rId26"/>
    <p:sldId id="292" r:id="rId27"/>
    <p:sldId id="293" r:id="rId28"/>
    <p:sldId id="294" r:id="rId29"/>
    <p:sldId id="295" r:id="rId30"/>
    <p:sldId id="296" r:id="rId31"/>
    <p:sldId id="299" r:id="rId32"/>
    <p:sldId id="297" r:id="rId33"/>
    <p:sldId id="298" r:id="rId34"/>
    <p:sldId id="291" r:id="rId35"/>
    <p:sldId id="30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snapToObjects="1">
      <p:cViewPr varScale="1">
        <p:scale>
          <a:sx n="145" d="100"/>
          <a:sy n="145" d="100"/>
        </p:scale>
        <p:origin x="1392"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42D9E2-AD14-4525-B58D-E0BED6478484}"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97E241E8-03F4-4A63-AB55-5E6729AD9EBA}">
      <dgm:prSet/>
      <dgm:spPr/>
      <dgm:t>
        <a:bodyPr/>
        <a:lstStyle/>
        <a:p>
          <a:r>
            <a:rPr lang="en-US"/>
            <a:t>Issued by the American Academy of Sleep Medicine (AASM)</a:t>
          </a:r>
        </a:p>
      </dgm:t>
    </dgm:pt>
    <dgm:pt modelId="{CDDAD338-B062-459E-AB23-891A769A9CDF}" type="parTrans" cxnId="{8C7072D9-28B7-40FF-8733-724B294654B9}">
      <dgm:prSet/>
      <dgm:spPr/>
      <dgm:t>
        <a:bodyPr/>
        <a:lstStyle/>
        <a:p>
          <a:endParaRPr lang="en-US"/>
        </a:p>
      </dgm:t>
    </dgm:pt>
    <dgm:pt modelId="{CF9A8A9D-669A-42F8-B944-9D2BA93BD32C}" type="sibTrans" cxnId="{8C7072D9-28B7-40FF-8733-724B294654B9}">
      <dgm:prSet/>
      <dgm:spPr/>
      <dgm:t>
        <a:bodyPr/>
        <a:lstStyle/>
        <a:p>
          <a:endParaRPr lang="en-US"/>
        </a:p>
      </dgm:t>
    </dgm:pt>
    <dgm:pt modelId="{067B93CE-2071-4261-A2AE-120AFA6A6C03}">
      <dgm:prSet/>
      <dgm:spPr/>
      <dgm:t>
        <a:bodyPr/>
        <a:lstStyle/>
        <a:p>
          <a:r>
            <a:rPr lang="en-US"/>
            <a:t>Target group: Adults with Restless Legs Syndrome (RLS)</a:t>
          </a:r>
        </a:p>
      </dgm:t>
    </dgm:pt>
    <dgm:pt modelId="{66880B83-F44E-47CB-BEAB-A0336F5C4789}" type="parTrans" cxnId="{E2B16F54-3A24-4263-AFA2-94E2BEB57DAD}">
      <dgm:prSet/>
      <dgm:spPr/>
      <dgm:t>
        <a:bodyPr/>
        <a:lstStyle/>
        <a:p>
          <a:endParaRPr lang="en-US"/>
        </a:p>
      </dgm:t>
    </dgm:pt>
    <dgm:pt modelId="{A8AEA97D-3038-4EC8-BED7-F17E0D9D842B}" type="sibTrans" cxnId="{E2B16F54-3A24-4263-AFA2-94E2BEB57DAD}">
      <dgm:prSet/>
      <dgm:spPr/>
      <dgm:t>
        <a:bodyPr/>
        <a:lstStyle/>
        <a:p>
          <a:endParaRPr lang="en-US"/>
        </a:p>
      </dgm:t>
    </dgm:pt>
    <dgm:pt modelId="{3FC94A4B-7FB3-4269-8CA0-2DFA29BB0901}">
      <dgm:prSet/>
      <dgm:spPr/>
      <dgm:t>
        <a:bodyPr/>
        <a:lstStyle/>
        <a:p>
          <a:r>
            <a:rPr lang="en-US"/>
            <a:t>Recommendations classified as 'strong' or 'conditional' with varying levels of evidence</a:t>
          </a:r>
        </a:p>
      </dgm:t>
    </dgm:pt>
    <dgm:pt modelId="{7A83442E-5DFC-4A50-A9EE-6DAF968BD768}" type="parTrans" cxnId="{423730BE-50DD-40DD-9B88-E18D119C9BEA}">
      <dgm:prSet/>
      <dgm:spPr/>
      <dgm:t>
        <a:bodyPr/>
        <a:lstStyle/>
        <a:p>
          <a:endParaRPr lang="en-US"/>
        </a:p>
      </dgm:t>
    </dgm:pt>
    <dgm:pt modelId="{B5DC0075-1E18-4B8A-9E3E-F6E8F6169252}" type="sibTrans" cxnId="{423730BE-50DD-40DD-9B88-E18D119C9BEA}">
      <dgm:prSet/>
      <dgm:spPr/>
      <dgm:t>
        <a:bodyPr/>
        <a:lstStyle/>
        <a:p>
          <a:endParaRPr lang="en-US"/>
        </a:p>
      </dgm:t>
    </dgm:pt>
    <dgm:pt modelId="{79BC9824-52C9-4A31-9D42-62F01CD2EAC3}" type="pres">
      <dgm:prSet presAssocID="{EA42D9E2-AD14-4525-B58D-E0BED6478484}" presName="outerComposite" presStyleCnt="0">
        <dgm:presLayoutVars>
          <dgm:chMax val="5"/>
          <dgm:dir/>
          <dgm:resizeHandles val="exact"/>
        </dgm:presLayoutVars>
      </dgm:prSet>
      <dgm:spPr/>
    </dgm:pt>
    <dgm:pt modelId="{860E2024-B89C-438B-B863-0B792F4BD18B}" type="pres">
      <dgm:prSet presAssocID="{EA42D9E2-AD14-4525-B58D-E0BED6478484}" presName="dummyMaxCanvas" presStyleCnt="0">
        <dgm:presLayoutVars/>
      </dgm:prSet>
      <dgm:spPr/>
    </dgm:pt>
    <dgm:pt modelId="{6ECEF04A-7F2E-48E7-A5CA-54DFE62E90D4}" type="pres">
      <dgm:prSet presAssocID="{EA42D9E2-AD14-4525-B58D-E0BED6478484}" presName="ThreeNodes_1" presStyleLbl="node1" presStyleIdx="0" presStyleCnt="3">
        <dgm:presLayoutVars>
          <dgm:bulletEnabled val="1"/>
        </dgm:presLayoutVars>
      </dgm:prSet>
      <dgm:spPr/>
    </dgm:pt>
    <dgm:pt modelId="{0CE3A7AA-6D2F-47BE-99A8-414961FB0BE2}" type="pres">
      <dgm:prSet presAssocID="{EA42D9E2-AD14-4525-B58D-E0BED6478484}" presName="ThreeNodes_2" presStyleLbl="node1" presStyleIdx="1" presStyleCnt="3">
        <dgm:presLayoutVars>
          <dgm:bulletEnabled val="1"/>
        </dgm:presLayoutVars>
      </dgm:prSet>
      <dgm:spPr/>
    </dgm:pt>
    <dgm:pt modelId="{BC997ACD-7428-46D1-9FF1-44F64FA23EE5}" type="pres">
      <dgm:prSet presAssocID="{EA42D9E2-AD14-4525-B58D-E0BED6478484}" presName="ThreeNodes_3" presStyleLbl="node1" presStyleIdx="2" presStyleCnt="3">
        <dgm:presLayoutVars>
          <dgm:bulletEnabled val="1"/>
        </dgm:presLayoutVars>
      </dgm:prSet>
      <dgm:spPr/>
    </dgm:pt>
    <dgm:pt modelId="{92C17FFD-3706-4FCF-9895-A21D7348A18F}" type="pres">
      <dgm:prSet presAssocID="{EA42D9E2-AD14-4525-B58D-E0BED6478484}" presName="ThreeConn_1-2" presStyleLbl="fgAccFollowNode1" presStyleIdx="0" presStyleCnt="2">
        <dgm:presLayoutVars>
          <dgm:bulletEnabled val="1"/>
        </dgm:presLayoutVars>
      </dgm:prSet>
      <dgm:spPr/>
    </dgm:pt>
    <dgm:pt modelId="{36C57D04-AA48-4C46-99EF-9278BAB046BA}" type="pres">
      <dgm:prSet presAssocID="{EA42D9E2-AD14-4525-B58D-E0BED6478484}" presName="ThreeConn_2-3" presStyleLbl="fgAccFollowNode1" presStyleIdx="1" presStyleCnt="2">
        <dgm:presLayoutVars>
          <dgm:bulletEnabled val="1"/>
        </dgm:presLayoutVars>
      </dgm:prSet>
      <dgm:spPr/>
    </dgm:pt>
    <dgm:pt modelId="{AE341CB3-1FCD-4861-83DB-1B95C6E79542}" type="pres">
      <dgm:prSet presAssocID="{EA42D9E2-AD14-4525-B58D-E0BED6478484}" presName="ThreeNodes_1_text" presStyleLbl="node1" presStyleIdx="2" presStyleCnt="3">
        <dgm:presLayoutVars>
          <dgm:bulletEnabled val="1"/>
        </dgm:presLayoutVars>
      </dgm:prSet>
      <dgm:spPr/>
    </dgm:pt>
    <dgm:pt modelId="{9202C1D0-E1DE-4083-B814-1F70B067CE9D}" type="pres">
      <dgm:prSet presAssocID="{EA42D9E2-AD14-4525-B58D-E0BED6478484}" presName="ThreeNodes_2_text" presStyleLbl="node1" presStyleIdx="2" presStyleCnt="3">
        <dgm:presLayoutVars>
          <dgm:bulletEnabled val="1"/>
        </dgm:presLayoutVars>
      </dgm:prSet>
      <dgm:spPr/>
    </dgm:pt>
    <dgm:pt modelId="{899A5D69-F205-42BB-93B2-FD05EBE768DC}" type="pres">
      <dgm:prSet presAssocID="{EA42D9E2-AD14-4525-B58D-E0BED6478484}" presName="ThreeNodes_3_text" presStyleLbl="node1" presStyleIdx="2" presStyleCnt="3">
        <dgm:presLayoutVars>
          <dgm:bulletEnabled val="1"/>
        </dgm:presLayoutVars>
      </dgm:prSet>
      <dgm:spPr/>
    </dgm:pt>
  </dgm:ptLst>
  <dgm:cxnLst>
    <dgm:cxn modelId="{0CBCD405-3076-4646-961F-4CACE875A341}" type="presOf" srcId="{97E241E8-03F4-4A63-AB55-5E6729AD9EBA}" destId="{6ECEF04A-7F2E-48E7-A5CA-54DFE62E90D4}" srcOrd="0" destOrd="0" presId="urn:microsoft.com/office/officeart/2005/8/layout/vProcess5"/>
    <dgm:cxn modelId="{5E0E2C11-EB7A-474F-A508-E4D17011CFAB}" type="presOf" srcId="{3FC94A4B-7FB3-4269-8CA0-2DFA29BB0901}" destId="{899A5D69-F205-42BB-93B2-FD05EBE768DC}" srcOrd="1" destOrd="0" presId="urn:microsoft.com/office/officeart/2005/8/layout/vProcess5"/>
    <dgm:cxn modelId="{9366F31E-C7FC-4CCF-8036-BFA2AD56A87B}" type="presOf" srcId="{A8AEA97D-3038-4EC8-BED7-F17E0D9D842B}" destId="{36C57D04-AA48-4C46-99EF-9278BAB046BA}" srcOrd="0" destOrd="0" presId="urn:microsoft.com/office/officeart/2005/8/layout/vProcess5"/>
    <dgm:cxn modelId="{8618C94F-F5CC-4507-A1DF-F8C8020F4D32}" type="presOf" srcId="{CF9A8A9D-669A-42F8-B944-9D2BA93BD32C}" destId="{92C17FFD-3706-4FCF-9895-A21D7348A18F}" srcOrd="0" destOrd="0" presId="urn:microsoft.com/office/officeart/2005/8/layout/vProcess5"/>
    <dgm:cxn modelId="{E2B16F54-3A24-4263-AFA2-94E2BEB57DAD}" srcId="{EA42D9E2-AD14-4525-B58D-E0BED6478484}" destId="{067B93CE-2071-4261-A2AE-120AFA6A6C03}" srcOrd="1" destOrd="0" parTransId="{66880B83-F44E-47CB-BEAB-A0336F5C4789}" sibTransId="{A8AEA97D-3038-4EC8-BED7-F17E0D9D842B}"/>
    <dgm:cxn modelId="{908CB175-EE40-44E3-92D4-240E9A4CA5CD}" type="presOf" srcId="{3FC94A4B-7FB3-4269-8CA0-2DFA29BB0901}" destId="{BC997ACD-7428-46D1-9FF1-44F64FA23EE5}" srcOrd="0" destOrd="0" presId="urn:microsoft.com/office/officeart/2005/8/layout/vProcess5"/>
    <dgm:cxn modelId="{0D1B065A-8B30-4021-88E3-589551856673}" type="presOf" srcId="{067B93CE-2071-4261-A2AE-120AFA6A6C03}" destId="{0CE3A7AA-6D2F-47BE-99A8-414961FB0BE2}" srcOrd="0" destOrd="0" presId="urn:microsoft.com/office/officeart/2005/8/layout/vProcess5"/>
    <dgm:cxn modelId="{9D34B68C-AD11-4E91-BAB8-A9EA3AC0A63A}" type="presOf" srcId="{067B93CE-2071-4261-A2AE-120AFA6A6C03}" destId="{9202C1D0-E1DE-4083-B814-1F70B067CE9D}" srcOrd="1" destOrd="0" presId="urn:microsoft.com/office/officeart/2005/8/layout/vProcess5"/>
    <dgm:cxn modelId="{BC881590-74BE-44B5-A5C2-554C3602FDC3}" type="presOf" srcId="{97E241E8-03F4-4A63-AB55-5E6729AD9EBA}" destId="{AE341CB3-1FCD-4861-83DB-1B95C6E79542}" srcOrd="1" destOrd="0" presId="urn:microsoft.com/office/officeart/2005/8/layout/vProcess5"/>
    <dgm:cxn modelId="{423730BE-50DD-40DD-9B88-E18D119C9BEA}" srcId="{EA42D9E2-AD14-4525-B58D-E0BED6478484}" destId="{3FC94A4B-7FB3-4269-8CA0-2DFA29BB0901}" srcOrd="2" destOrd="0" parTransId="{7A83442E-5DFC-4A50-A9EE-6DAF968BD768}" sibTransId="{B5DC0075-1E18-4B8A-9E3E-F6E8F6169252}"/>
    <dgm:cxn modelId="{8C7072D9-28B7-40FF-8733-724B294654B9}" srcId="{EA42D9E2-AD14-4525-B58D-E0BED6478484}" destId="{97E241E8-03F4-4A63-AB55-5E6729AD9EBA}" srcOrd="0" destOrd="0" parTransId="{CDDAD338-B062-459E-AB23-891A769A9CDF}" sibTransId="{CF9A8A9D-669A-42F8-B944-9D2BA93BD32C}"/>
    <dgm:cxn modelId="{B67B07FB-BB0F-40EE-9A97-0FFAFDBC01B1}" type="presOf" srcId="{EA42D9E2-AD14-4525-B58D-E0BED6478484}" destId="{79BC9824-52C9-4A31-9D42-62F01CD2EAC3}" srcOrd="0" destOrd="0" presId="urn:microsoft.com/office/officeart/2005/8/layout/vProcess5"/>
    <dgm:cxn modelId="{09CEEC38-0820-41CD-82A5-BC0E1C2B2D7F}" type="presParOf" srcId="{79BC9824-52C9-4A31-9D42-62F01CD2EAC3}" destId="{860E2024-B89C-438B-B863-0B792F4BD18B}" srcOrd="0" destOrd="0" presId="urn:microsoft.com/office/officeart/2005/8/layout/vProcess5"/>
    <dgm:cxn modelId="{DF0F8831-DFB1-4265-B533-60BE19719FD7}" type="presParOf" srcId="{79BC9824-52C9-4A31-9D42-62F01CD2EAC3}" destId="{6ECEF04A-7F2E-48E7-A5CA-54DFE62E90D4}" srcOrd="1" destOrd="0" presId="urn:microsoft.com/office/officeart/2005/8/layout/vProcess5"/>
    <dgm:cxn modelId="{A57CFC46-271E-4F41-9D5E-A3B525C968FE}" type="presParOf" srcId="{79BC9824-52C9-4A31-9D42-62F01CD2EAC3}" destId="{0CE3A7AA-6D2F-47BE-99A8-414961FB0BE2}" srcOrd="2" destOrd="0" presId="urn:microsoft.com/office/officeart/2005/8/layout/vProcess5"/>
    <dgm:cxn modelId="{9E4DA7C3-3AB7-461C-A8A1-6A67F8A3600A}" type="presParOf" srcId="{79BC9824-52C9-4A31-9D42-62F01CD2EAC3}" destId="{BC997ACD-7428-46D1-9FF1-44F64FA23EE5}" srcOrd="3" destOrd="0" presId="urn:microsoft.com/office/officeart/2005/8/layout/vProcess5"/>
    <dgm:cxn modelId="{D68ABB0D-879E-42E0-8B45-172E2102364B}" type="presParOf" srcId="{79BC9824-52C9-4A31-9D42-62F01CD2EAC3}" destId="{92C17FFD-3706-4FCF-9895-A21D7348A18F}" srcOrd="4" destOrd="0" presId="urn:microsoft.com/office/officeart/2005/8/layout/vProcess5"/>
    <dgm:cxn modelId="{4AB582C2-DD6D-4509-9BA5-E979EA182C12}" type="presParOf" srcId="{79BC9824-52C9-4A31-9D42-62F01CD2EAC3}" destId="{36C57D04-AA48-4C46-99EF-9278BAB046BA}" srcOrd="5" destOrd="0" presId="urn:microsoft.com/office/officeart/2005/8/layout/vProcess5"/>
    <dgm:cxn modelId="{8E580DCF-2181-493D-867B-9D905FEB8464}" type="presParOf" srcId="{79BC9824-52C9-4A31-9D42-62F01CD2EAC3}" destId="{AE341CB3-1FCD-4861-83DB-1B95C6E79542}" srcOrd="6" destOrd="0" presId="urn:microsoft.com/office/officeart/2005/8/layout/vProcess5"/>
    <dgm:cxn modelId="{CFF85C14-E8FB-4EE9-BF8E-BF910FAA405C}" type="presParOf" srcId="{79BC9824-52C9-4A31-9D42-62F01CD2EAC3}" destId="{9202C1D0-E1DE-4083-B814-1F70B067CE9D}" srcOrd="7" destOrd="0" presId="urn:microsoft.com/office/officeart/2005/8/layout/vProcess5"/>
    <dgm:cxn modelId="{5353D985-ED52-46F6-BA06-DE79309EABFB}" type="presParOf" srcId="{79BC9824-52C9-4A31-9D42-62F01CD2EAC3}" destId="{899A5D69-F205-42BB-93B2-FD05EBE768D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EF04A-7F2E-48E7-A5CA-54DFE62E90D4}">
      <dsp:nvSpPr>
        <dsp:cNvPr id="0" name=""/>
        <dsp:cNvSpPr/>
      </dsp:nvSpPr>
      <dsp:spPr>
        <a:xfrm>
          <a:off x="0" y="0"/>
          <a:ext cx="6703695" cy="130540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Issued by the American Academy of Sleep Medicine (AASM)</a:t>
          </a:r>
        </a:p>
      </dsp:txBody>
      <dsp:txXfrm>
        <a:off x="38234" y="38234"/>
        <a:ext cx="5295064" cy="1228933"/>
      </dsp:txXfrm>
    </dsp:sp>
    <dsp:sp modelId="{0CE3A7AA-6D2F-47BE-99A8-414961FB0BE2}">
      <dsp:nvSpPr>
        <dsp:cNvPr id="0" name=""/>
        <dsp:cNvSpPr/>
      </dsp:nvSpPr>
      <dsp:spPr>
        <a:xfrm>
          <a:off x="591502" y="1522968"/>
          <a:ext cx="6703695" cy="130540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Target group: Adults with Restless Legs Syndrome (RLS)</a:t>
          </a:r>
        </a:p>
      </dsp:txBody>
      <dsp:txXfrm>
        <a:off x="629736" y="1561202"/>
        <a:ext cx="5187213" cy="1228933"/>
      </dsp:txXfrm>
    </dsp:sp>
    <dsp:sp modelId="{BC997ACD-7428-46D1-9FF1-44F64FA23EE5}">
      <dsp:nvSpPr>
        <dsp:cNvPr id="0" name=""/>
        <dsp:cNvSpPr/>
      </dsp:nvSpPr>
      <dsp:spPr>
        <a:xfrm>
          <a:off x="1183004" y="3045936"/>
          <a:ext cx="6703695" cy="130540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Recommendations classified as 'strong' or 'conditional' with varying levels of evidence</a:t>
          </a:r>
        </a:p>
      </dsp:txBody>
      <dsp:txXfrm>
        <a:off x="1221238" y="3084170"/>
        <a:ext cx="5187213" cy="1228933"/>
      </dsp:txXfrm>
    </dsp:sp>
    <dsp:sp modelId="{92C17FFD-3706-4FCF-9895-A21D7348A18F}">
      <dsp:nvSpPr>
        <dsp:cNvPr id="0" name=""/>
        <dsp:cNvSpPr/>
      </dsp:nvSpPr>
      <dsp:spPr>
        <a:xfrm>
          <a:off x="5855184"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46099" y="989929"/>
        <a:ext cx="466680" cy="638504"/>
      </dsp:txXfrm>
    </dsp:sp>
    <dsp:sp modelId="{36C57D04-AA48-4C46-99EF-9278BAB046BA}">
      <dsp:nvSpPr>
        <dsp:cNvPr id="0" name=""/>
        <dsp:cNvSpPr/>
      </dsp:nvSpPr>
      <dsp:spPr>
        <a:xfrm>
          <a:off x="6446686" y="2504195"/>
          <a:ext cx="848510" cy="848510"/>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7601"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9A960-5FA3-4476-9AEE-5C5A2B8E1C27}" type="datetimeFigureOut">
              <a:rPr lang="en-US" smtClean="0"/>
              <a:t>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24DF8-60E1-4B4C-B692-A7683F252139}" type="slidenum">
              <a:rPr lang="en-US" smtClean="0"/>
              <a:t>‹#›</a:t>
            </a:fld>
            <a:endParaRPr lang="en-US"/>
          </a:p>
        </p:txBody>
      </p:sp>
    </p:spTree>
    <p:extLst>
      <p:ext uri="{BB962C8B-B14F-4D97-AF65-F5344CB8AC3E}">
        <p14:creationId xmlns:p14="http://schemas.microsoft.com/office/powerpoint/2010/main" val="361803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Graphical Abstract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 on behalf of Sleep Research Society.This is an Open Access article distributed under the terms of the Creative Commons Attribution License (https://creativecommons.org/licenses/by/4.0/), which permits unrestricted reuse, distribution, and reproduction in any medium, provided the original work is properly cited.</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6D3252-B0FE-4826-A6E7-5F8F835358AC}" type="slidenum">
              <a:rPr lang="en-US" altLang="en-US" sz="1200"/>
              <a:t>35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7C04-FEA4-82BA-5E8A-D0EF8ADD7DB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2D97051-3542-1E64-B3CF-3AB0827D48B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E0229D7-5A4B-1DE0-F085-2E2679849AAE}"/>
              </a:ext>
            </a:extLst>
          </p:cNvPr>
          <p:cNvSpPr>
            <a:spLocks noGrp="1"/>
          </p:cNvSpPr>
          <p:nvPr>
            <p:ph type="dt" sz="half" idx="10"/>
          </p:nvPr>
        </p:nvSpPr>
        <p:spPr/>
        <p:txBody>
          <a:bodyPr/>
          <a:lstStyle/>
          <a:p>
            <a:fld id="{5BCAD085-E8A6-8845-BD4E-CB4CCA059FC4}" type="datetimeFigureOut">
              <a:rPr lang="en-US" smtClean="0"/>
              <a:t>1/7/2025</a:t>
            </a:fld>
            <a:endParaRPr lang="en-US"/>
          </a:p>
        </p:txBody>
      </p:sp>
      <p:sp>
        <p:nvSpPr>
          <p:cNvPr id="5" name="Footer Placeholder 4">
            <a:extLst>
              <a:ext uri="{FF2B5EF4-FFF2-40B4-BE49-F238E27FC236}">
                <a16:creationId xmlns:a16="http://schemas.microsoft.com/office/drawing/2014/main" id="{A2037286-4DEB-0DEB-08C0-1F1A74B66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925A8-0E37-E1CA-1BAC-833F1485958F}"/>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6000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8313-59A5-D216-5530-F4CEB651A6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AE8668-FEBC-C58B-4490-F28F6771F6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47946-992F-E84C-7B93-C0C3430389C0}"/>
              </a:ext>
            </a:extLst>
          </p:cNvPr>
          <p:cNvSpPr>
            <a:spLocks noGrp="1"/>
          </p:cNvSpPr>
          <p:nvPr>
            <p:ph type="dt" sz="half" idx="10"/>
          </p:nvPr>
        </p:nvSpPr>
        <p:spPr/>
        <p:txBody>
          <a:bodyPr/>
          <a:lstStyle/>
          <a:p>
            <a:fld id="{5BCAD085-E8A6-8845-BD4E-CB4CCA059FC4}" type="datetimeFigureOut">
              <a:rPr lang="en-US" smtClean="0"/>
              <a:t>1/7/2025</a:t>
            </a:fld>
            <a:endParaRPr lang="en-US"/>
          </a:p>
        </p:txBody>
      </p:sp>
      <p:sp>
        <p:nvSpPr>
          <p:cNvPr id="5" name="Footer Placeholder 4">
            <a:extLst>
              <a:ext uri="{FF2B5EF4-FFF2-40B4-BE49-F238E27FC236}">
                <a16:creationId xmlns:a16="http://schemas.microsoft.com/office/drawing/2014/main" id="{5405AFD6-2E2E-E19E-C156-6DE8AFCC2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2A8FA-6B14-E6DB-9B20-77EFA53DC8C6}"/>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2939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C3C912-9E43-A47A-B533-011605431C0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8B4B37-985B-273A-CE23-E24DDA1C131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4F57D-C1DC-B1F6-2E68-86813BF6F210}"/>
              </a:ext>
            </a:extLst>
          </p:cNvPr>
          <p:cNvSpPr>
            <a:spLocks noGrp="1"/>
          </p:cNvSpPr>
          <p:nvPr>
            <p:ph type="dt" sz="half" idx="10"/>
          </p:nvPr>
        </p:nvSpPr>
        <p:spPr/>
        <p:txBody>
          <a:bodyPr/>
          <a:lstStyle/>
          <a:p>
            <a:fld id="{5BCAD085-E8A6-8845-BD4E-CB4CCA059FC4}" type="datetimeFigureOut">
              <a:rPr lang="en-US" smtClean="0"/>
              <a:t>1/7/2025</a:t>
            </a:fld>
            <a:endParaRPr lang="en-US"/>
          </a:p>
        </p:txBody>
      </p:sp>
      <p:sp>
        <p:nvSpPr>
          <p:cNvPr id="5" name="Footer Placeholder 4">
            <a:extLst>
              <a:ext uri="{FF2B5EF4-FFF2-40B4-BE49-F238E27FC236}">
                <a16:creationId xmlns:a16="http://schemas.microsoft.com/office/drawing/2014/main" id="{730B678E-9894-2F1D-B294-12439627B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2D123-C918-612A-822B-FB6CB5FD08A2}"/>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2597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8C1D-F0B1-B862-B5E8-3A58D900FA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43A1A-5590-FE30-BF65-F818F6FD49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7FC7A-8AB0-70CA-CADF-F276F6EF4E85}"/>
              </a:ext>
            </a:extLst>
          </p:cNvPr>
          <p:cNvSpPr>
            <a:spLocks noGrp="1"/>
          </p:cNvSpPr>
          <p:nvPr>
            <p:ph type="dt" sz="half" idx="10"/>
          </p:nvPr>
        </p:nvSpPr>
        <p:spPr/>
        <p:txBody>
          <a:bodyPr/>
          <a:lstStyle/>
          <a:p>
            <a:fld id="{5BCAD085-E8A6-8845-BD4E-CB4CCA059FC4}" type="datetimeFigureOut">
              <a:rPr lang="en-US" smtClean="0"/>
              <a:t>1/7/2025</a:t>
            </a:fld>
            <a:endParaRPr lang="en-US"/>
          </a:p>
        </p:txBody>
      </p:sp>
      <p:sp>
        <p:nvSpPr>
          <p:cNvPr id="5" name="Footer Placeholder 4">
            <a:extLst>
              <a:ext uri="{FF2B5EF4-FFF2-40B4-BE49-F238E27FC236}">
                <a16:creationId xmlns:a16="http://schemas.microsoft.com/office/drawing/2014/main" id="{EE246B5B-2419-FF5B-4DC3-165BB9C1B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F26D1-480F-3F38-333B-F7FDF528E32B}"/>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7379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E720-90CD-DF6C-5739-27E254569B8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2C4657-B5E6-0252-14F1-C03806C49D9C}"/>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D3A8ED-E68C-92F5-F442-CC4427689145}"/>
              </a:ext>
            </a:extLst>
          </p:cNvPr>
          <p:cNvSpPr>
            <a:spLocks noGrp="1"/>
          </p:cNvSpPr>
          <p:nvPr>
            <p:ph type="dt" sz="half" idx="10"/>
          </p:nvPr>
        </p:nvSpPr>
        <p:spPr/>
        <p:txBody>
          <a:bodyPr/>
          <a:lstStyle/>
          <a:p>
            <a:fld id="{5BCAD085-E8A6-8845-BD4E-CB4CCA059FC4}" type="datetimeFigureOut">
              <a:rPr lang="en-US" smtClean="0"/>
              <a:t>1/7/2025</a:t>
            </a:fld>
            <a:endParaRPr lang="en-US"/>
          </a:p>
        </p:txBody>
      </p:sp>
      <p:sp>
        <p:nvSpPr>
          <p:cNvPr id="5" name="Footer Placeholder 4">
            <a:extLst>
              <a:ext uri="{FF2B5EF4-FFF2-40B4-BE49-F238E27FC236}">
                <a16:creationId xmlns:a16="http://schemas.microsoft.com/office/drawing/2014/main" id="{21797F1A-798F-BB96-585B-F7B0BB085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1B5E0-79F5-FF48-35A0-1CBBA8D6C9CF}"/>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5370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8408-558B-3684-E3D7-ACF9426AE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2E0A7-CEB8-F21B-7BD4-DEA19E6DF02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2DC7A8-9506-7419-6FA4-693919C0A5A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2151F3-5FF4-EB2B-0CB8-3FE6F0E3E3EA}"/>
              </a:ext>
            </a:extLst>
          </p:cNvPr>
          <p:cNvSpPr>
            <a:spLocks noGrp="1"/>
          </p:cNvSpPr>
          <p:nvPr>
            <p:ph type="dt" sz="half" idx="10"/>
          </p:nvPr>
        </p:nvSpPr>
        <p:spPr/>
        <p:txBody>
          <a:bodyPr/>
          <a:lstStyle/>
          <a:p>
            <a:fld id="{5BCAD085-E8A6-8845-BD4E-CB4CCA059FC4}" type="datetimeFigureOut">
              <a:rPr lang="en-US" smtClean="0"/>
              <a:t>1/7/2025</a:t>
            </a:fld>
            <a:endParaRPr lang="en-US"/>
          </a:p>
        </p:txBody>
      </p:sp>
      <p:sp>
        <p:nvSpPr>
          <p:cNvPr id="6" name="Footer Placeholder 5">
            <a:extLst>
              <a:ext uri="{FF2B5EF4-FFF2-40B4-BE49-F238E27FC236}">
                <a16:creationId xmlns:a16="http://schemas.microsoft.com/office/drawing/2014/main" id="{712B1CCE-820A-35FC-3DB6-1DE79DCC78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67112-B6F6-5D2B-5EFD-193215FD33CF}"/>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8386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E5C4E-F8B4-C3DF-E8FE-9C788CBEFE0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56A9ED-8505-2578-0992-77FFBDAB8A2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9D3BF0A-0EE4-402E-1623-1E205DE847C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30624C-8825-6E9C-C1DB-D3394A0AC16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F673625-5DEF-C9B8-80E3-F326F2422A6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0AFD66-9C78-8FB4-802F-83ED164CBCE3}"/>
              </a:ext>
            </a:extLst>
          </p:cNvPr>
          <p:cNvSpPr>
            <a:spLocks noGrp="1"/>
          </p:cNvSpPr>
          <p:nvPr>
            <p:ph type="dt" sz="half" idx="10"/>
          </p:nvPr>
        </p:nvSpPr>
        <p:spPr/>
        <p:txBody>
          <a:bodyPr/>
          <a:lstStyle/>
          <a:p>
            <a:fld id="{5BCAD085-E8A6-8845-BD4E-CB4CCA059FC4}" type="datetimeFigureOut">
              <a:rPr lang="en-US" smtClean="0"/>
              <a:t>1/7/2025</a:t>
            </a:fld>
            <a:endParaRPr lang="en-US"/>
          </a:p>
        </p:txBody>
      </p:sp>
      <p:sp>
        <p:nvSpPr>
          <p:cNvPr id="8" name="Footer Placeholder 7">
            <a:extLst>
              <a:ext uri="{FF2B5EF4-FFF2-40B4-BE49-F238E27FC236}">
                <a16:creationId xmlns:a16="http://schemas.microsoft.com/office/drawing/2014/main" id="{CF013216-2B28-25D9-0916-BBF73893D4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AE0356-E49D-B843-8B56-8222B759BA32}"/>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8424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D857-D721-C601-7A33-7B841054C2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F00D81-08FF-2695-83E6-0EDDF9C0EE2B}"/>
              </a:ext>
            </a:extLst>
          </p:cNvPr>
          <p:cNvSpPr>
            <a:spLocks noGrp="1"/>
          </p:cNvSpPr>
          <p:nvPr>
            <p:ph type="dt" sz="half" idx="10"/>
          </p:nvPr>
        </p:nvSpPr>
        <p:spPr/>
        <p:txBody>
          <a:bodyPr/>
          <a:lstStyle/>
          <a:p>
            <a:fld id="{5BCAD085-E8A6-8845-BD4E-CB4CCA059FC4}" type="datetimeFigureOut">
              <a:rPr lang="en-US" smtClean="0"/>
              <a:t>1/7/2025</a:t>
            </a:fld>
            <a:endParaRPr lang="en-US"/>
          </a:p>
        </p:txBody>
      </p:sp>
      <p:sp>
        <p:nvSpPr>
          <p:cNvPr id="4" name="Footer Placeholder 3">
            <a:extLst>
              <a:ext uri="{FF2B5EF4-FFF2-40B4-BE49-F238E27FC236}">
                <a16:creationId xmlns:a16="http://schemas.microsoft.com/office/drawing/2014/main" id="{52CBE7D1-4F37-7393-B009-99E9046F13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B526F8-C07D-00DD-71E1-71C05063BC87}"/>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9278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51923F-6F12-770E-9A86-F75ADDC210F7}"/>
              </a:ext>
            </a:extLst>
          </p:cNvPr>
          <p:cNvSpPr>
            <a:spLocks noGrp="1"/>
          </p:cNvSpPr>
          <p:nvPr>
            <p:ph type="dt" sz="half" idx="10"/>
          </p:nvPr>
        </p:nvSpPr>
        <p:spPr/>
        <p:txBody>
          <a:bodyPr/>
          <a:lstStyle/>
          <a:p>
            <a:fld id="{5BCAD085-E8A6-8845-BD4E-CB4CCA059FC4}" type="datetimeFigureOut">
              <a:rPr lang="en-US" smtClean="0"/>
              <a:t>1/7/2025</a:t>
            </a:fld>
            <a:endParaRPr lang="en-US"/>
          </a:p>
        </p:txBody>
      </p:sp>
      <p:sp>
        <p:nvSpPr>
          <p:cNvPr id="3" name="Footer Placeholder 2">
            <a:extLst>
              <a:ext uri="{FF2B5EF4-FFF2-40B4-BE49-F238E27FC236}">
                <a16:creationId xmlns:a16="http://schemas.microsoft.com/office/drawing/2014/main" id="{DC610C35-37D9-557E-CBD3-A81C8FEB5B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4CD777-3189-A8FC-C800-AA3F068FAF93}"/>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9052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8541-7F1F-07A8-2C20-AE4C28C9073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E56C52F-3437-AF57-B5A4-5B5B4DDEFE8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0E711F-6164-068E-964F-9211430BBDE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198803-6982-F60B-2CBB-6BD1E57C0D51}"/>
              </a:ext>
            </a:extLst>
          </p:cNvPr>
          <p:cNvSpPr>
            <a:spLocks noGrp="1"/>
          </p:cNvSpPr>
          <p:nvPr>
            <p:ph type="dt" sz="half" idx="10"/>
          </p:nvPr>
        </p:nvSpPr>
        <p:spPr/>
        <p:txBody>
          <a:bodyPr/>
          <a:lstStyle/>
          <a:p>
            <a:fld id="{5BCAD085-E8A6-8845-BD4E-CB4CCA059FC4}" type="datetimeFigureOut">
              <a:rPr lang="en-US" smtClean="0"/>
              <a:t>1/7/2025</a:t>
            </a:fld>
            <a:endParaRPr lang="en-US"/>
          </a:p>
        </p:txBody>
      </p:sp>
      <p:sp>
        <p:nvSpPr>
          <p:cNvPr id="6" name="Footer Placeholder 5">
            <a:extLst>
              <a:ext uri="{FF2B5EF4-FFF2-40B4-BE49-F238E27FC236}">
                <a16:creationId xmlns:a16="http://schemas.microsoft.com/office/drawing/2014/main" id="{25974D14-EB70-F733-5C9F-2A3B42966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78BD97-E2F2-B1E9-A66C-4CB425F45CDA}"/>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6451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10A2-09E0-C9D4-82BE-4208D687B9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5A52518-2805-EF75-E202-A40276E8581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E6CB1B8-80B9-AC35-1674-82D9D73634A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D5CF69-630F-AD26-8A46-A7CDA3D2768C}"/>
              </a:ext>
            </a:extLst>
          </p:cNvPr>
          <p:cNvSpPr>
            <a:spLocks noGrp="1"/>
          </p:cNvSpPr>
          <p:nvPr>
            <p:ph type="dt" sz="half" idx="10"/>
          </p:nvPr>
        </p:nvSpPr>
        <p:spPr/>
        <p:txBody>
          <a:bodyPr/>
          <a:lstStyle/>
          <a:p>
            <a:fld id="{5BCAD085-E8A6-8845-BD4E-CB4CCA059FC4}" type="datetimeFigureOut">
              <a:rPr lang="en-US" smtClean="0"/>
              <a:t>1/7/2025</a:t>
            </a:fld>
            <a:endParaRPr lang="en-US"/>
          </a:p>
        </p:txBody>
      </p:sp>
      <p:sp>
        <p:nvSpPr>
          <p:cNvPr id="6" name="Footer Placeholder 5">
            <a:extLst>
              <a:ext uri="{FF2B5EF4-FFF2-40B4-BE49-F238E27FC236}">
                <a16:creationId xmlns:a16="http://schemas.microsoft.com/office/drawing/2014/main" id="{C6CC6F8D-E2B7-2500-15AA-B7BFF0A51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C924B-43DF-C420-21E9-3F681D6262F7}"/>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9375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228BBB-CAE5-C392-3094-772A94FC5A6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8CAC8-0BF7-44CF-AC8F-138FD5B700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04592-8977-B470-7376-5D7A7B7D642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5BCAD085-E8A6-8845-BD4E-CB4CCA059FC4}" type="datetimeFigureOut">
              <a:rPr lang="en-US" smtClean="0"/>
              <a:t>1/7/2025</a:t>
            </a:fld>
            <a:endParaRPr lang="en-US"/>
          </a:p>
        </p:txBody>
      </p:sp>
      <p:sp>
        <p:nvSpPr>
          <p:cNvPr id="5" name="Footer Placeholder 4">
            <a:extLst>
              <a:ext uri="{FF2B5EF4-FFF2-40B4-BE49-F238E27FC236}">
                <a16:creationId xmlns:a16="http://schemas.microsoft.com/office/drawing/2014/main" id="{86B6E123-C06E-818E-8152-1AB7210D70E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F03D9BD-98BD-EDE5-79EA-B0AF9565AC0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571128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jcsm.aasm.org/doi/pdf/10.5664/jcsm.1139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clinicaltrials.gov/study/NCT04874155?tab=results" TargetMode="External"/><Relationship Id="rId7" Type="http://schemas.openxmlformats.org/officeDocument/2006/relationships/hyperlink" Target="https://jcsm.aasm.org/doi/10.5664/jcsm.10536"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35.xml"/><Relationship Id="rId9" Type="http://schemas.openxmlformats.org/officeDocument/2006/relationships/hyperlink" Target="https://pmc.ncbi.nlm.nih.gov/articles/PMC1056623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nidrarls.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35.xml"/></Relationships>
</file>

<file path=ppt/slides/_rels/slide15.xml.rels><?xml version="1.0" encoding="UTF-8" standalone="yes"?>
<Relationships xmlns="http://schemas.openxmlformats.org/package/2006/relationships"><Relationship Id="rId3" Type="http://schemas.openxmlformats.org/officeDocument/2006/relationships/hyperlink" Target="https://jcsm.aasm.org/doi/10.5664/jcsm.7908" TargetMode="External"/><Relationship Id="rId2" Type="http://schemas.openxmlformats.org/officeDocument/2006/relationships/hyperlink" Target="https://www.rls.org/file/publication-loader/Recommendations-for-Augmentation-Final.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uptodate.com/contents/clinical-features-and-diagnosis-of-restless-legs-syndrome-and-periodic-limb-movement-disorder-in-adults" TargetMode="External"/><Relationship Id="rId2" Type="http://schemas.openxmlformats.org/officeDocument/2006/relationships/hyperlink" Target="https://jcsm.aasm.org/doi/pdf/10.5664/jcsm.11390"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jcsm.aasm.org/doi/10.5664/jcsm.7908"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ptodate.com/contents/clinical-features-and-diagnosis-of-restless-legs-syndrome-and-periodic-limb-movement-disorder-in-adults" TargetMode="External"/><Relationship Id="rId2" Type="http://schemas.openxmlformats.org/officeDocument/2006/relationships/hyperlink" Target="https://jcsm.aasm.org/doi/pdf/10.5664/jcsm.11390"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093/sleep/zsad19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02560" y="504163"/>
            <a:ext cx="7554105" cy="3542045"/>
          </a:xfrm>
        </p:spPr>
        <p:txBody>
          <a:bodyPr anchor="b">
            <a:normAutofit/>
          </a:bodyPr>
          <a:lstStyle/>
          <a:p>
            <a:pPr algn="l"/>
            <a:r>
              <a:rPr lang="en-US" sz="4000" dirty="0">
                <a:hlinkClick r:id="rId2"/>
              </a:rPr>
              <a:t>Treatment of Restless Legs Syndrome and Periodic Limb Movement Disorder: an American Academy of Sleep Medicine Clinical Practice Guideline</a:t>
            </a:r>
            <a:endParaRPr lang="en-US" sz="4000" dirty="0"/>
          </a:p>
        </p:txBody>
      </p:sp>
      <p:sp>
        <p:nvSpPr>
          <p:cNvPr id="3" name="Subtitle 2"/>
          <p:cNvSpPr>
            <a:spLocks noGrp="1"/>
          </p:cNvSpPr>
          <p:nvPr>
            <p:ph type="subTitle" idx="1"/>
          </p:nvPr>
        </p:nvSpPr>
        <p:spPr>
          <a:xfrm>
            <a:off x="963930" y="4582814"/>
            <a:ext cx="5349252" cy="1312657"/>
          </a:xfrm>
        </p:spPr>
        <p:txBody>
          <a:bodyPr anchor="t">
            <a:normAutofit/>
          </a:bodyPr>
          <a:lstStyle/>
          <a:p>
            <a:pPr algn="l"/>
            <a:r>
              <a:rPr lang="en-US" dirty="0"/>
              <a:t>American Academy of Sleep Medicine (AASM)</a:t>
            </a:r>
          </a:p>
          <a:p>
            <a:pPr algn="l"/>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5567D-ADF4-BA2B-4FA8-DCA5043FF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34A7AC-EF6D-14FE-308E-4E7B8E09A823}"/>
              </a:ext>
            </a:extLst>
          </p:cNvPr>
          <p:cNvSpPr>
            <a:spLocks noGrp="1"/>
          </p:cNvSpPr>
          <p:nvPr>
            <p:ph type="title"/>
          </p:nvPr>
        </p:nvSpPr>
        <p:spPr>
          <a:xfrm>
            <a:off x="628650" y="94794"/>
            <a:ext cx="7886700" cy="1325563"/>
          </a:xfrm>
        </p:spPr>
        <p:txBody>
          <a:bodyPr/>
          <a:lstStyle/>
          <a:p>
            <a:r>
              <a:rPr dirty="0"/>
              <a:t>Comparison of Gabapentin, Gabapentin </a:t>
            </a:r>
            <a:r>
              <a:rPr dirty="0" err="1"/>
              <a:t>Enacarbil</a:t>
            </a:r>
            <a:r>
              <a:rPr dirty="0"/>
              <a:t>, and Pregabalin (with Cost)</a:t>
            </a:r>
          </a:p>
        </p:txBody>
      </p:sp>
      <p:graphicFrame>
        <p:nvGraphicFramePr>
          <p:cNvPr id="3" name="Table 2">
            <a:extLst>
              <a:ext uri="{FF2B5EF4-FFF2-40B4-BE49-F238E27FC236}">
                <a16:creationId xmlns:a16="http://schemas.microsoft.com/office/drawing/2014/main" id="{92146438-6990-B774-B875-0135F8BD69A6}"/>
              </a:ext>
            </a:extLst>
          </p:cNvPr>
          <p:cNvGraphicFramePr>
            <a:graphicFrameLocks noGrp="1"/>
          </p:cNvGraphicFramePr>
          <p:nvPr/>
        </p:nvGraphicFramePr>
        <p:xfrm>
          <a:off x="264160" y="1137920"/>
          <a:ext cx="8422640" cy="5644972"/>
        </p:xfrm>
        <a:graphic>
          <a:graphicData uri="http://schemas.openxmlformats.org/drawingml/2006/table">
            <a:tbl>
              <a:tblPr firstRow="1" bandRow="1">
                <a:tableStyleId>{5C22544A-7EE6-4342-B048-85BDC9FD1C3A}</a:tableStyleId>
              </a:tblPr>
              <a:tblGrid>
                <a:gridCol w="2105660">
                  <a:extLst>
                    <a:ext uri="{9D8B030D-6E8A-4147-A177-3AD203B41FA5}">
                      <a16:colId xmlns:a16="http://schemas.microsoft.com/office/drawing/2014/main" val="20000"/>
                    </a:ext>
                  </a:extLst>
                </a:gridCol>
                <a:gridCol w="2105660">
                  <a:extLst>
                    <a:ext uri="{9D8B030D-6E8A-4147-A177-3AD203B41FA5}">
                      <a16:colId xmlns:a16="http://schemas.microsoft.com/office/drawing/2014/main" val="20001"/>
                    </a:ext>
                  </a:extLst>
                </a:gridCol>
                <a:gridCol w="2105660">
                  <a:extLst>
                    <a:ext uri="{9D8B030D-6E8A-4147-A177-3AD203B41FA5}">
                      <a16:colId xmlns:a16="http://schemas.microsoft.com/office/drawing/2014/main" val="20002"/>
                    </a:ext>
                  </a:extLst>
                </a:gridCol>
                <a:gridCol w="2105660">
                  <a:extLst>
                    <a:ext uri="{9D8B030D-6E8A-4147-A177-3AD203B41FA5}">
                      <a16:colId xmlns:a16="http://schemas.microsoft.com/office/drawing/2014/main" val="20003"/>
                    </a:ext>
                  </a:extLst>
                </a:gridCol>
              </a:tblGrid>
              <a:tr h="681347">
                <a:tc>
                  <a:txBody>
                    <a:bodyPr/>
                    <a:lstStyle/>
                    <a:p>
                      <a:r>
                        <a:t>Aspect</a:t>
                      </a:r>
                    </a:p>
                  </a:txBody>
                  <a:tcPr/>
                </a:tc>
                <a:tc>
                  <a:txBody>
                    <a:bodyPr/>
                    <a:lstStyle/>
                    <a:p>
                      <a:r>
                        <a:t>Gabapentin</a:t>
                      </a:r>
                    </a:p>
                  </a:txBody>
                  <a:tcPr/>
                </a:tc>
                <a:tc>
                  <a:txBody>
                    <a:bodyPr/>
                    <a:lstStyle/>
                    <a:p>
                      <a:r>
                        <a:t>Gabapentin Enacarbil</a:t>
                      </a:r>
                    </a:p>
                  </a:txBody>
                  <a:tcPr/>
                </a:tc>
                <a:tc>
                  <a:txBody>
                    <a:bodyPr/>
                    <a:lstStyle/>
                    <a:p>
                      <a:r>
                        <a:t>Pregabalin</a:t>
                      </a:r>
                    </a:p>
                  </a:txBody>
                  <a:tcPr/>
                </a:tc>
                <a:extLst>
                  <a:ext uri="{0D108BD9-81ED-4DB2-BD59-A6C34878D82A}">
                    <a16:rowId xmlns:a16="http://schemas.microsoft.com/office/drawing/2014/main" val="10000"/>
                  </a:ext>
                </a:extLst>
              </a:tr>
              <a:tr h="1168512">
                <a:tc>
                  <a:txBody>
                    <a:bodyPr/>
                    <a:lstStyle/>
                    <a:p>
                      <a:r>
                        <a:t>Mechanism of Action</a:t>
                      </a:r>
                    </a:p>
                  </a:txBody>
                  <a:tcPr/>
                </a:tc>
                <a:tc>
                  <a:txBody>
                    <a:bodyPr/>
                    <a:lstStyle/>
                    <a:p>
                      <a:r>
                        <a:t>Binds to α2δ subunit of voltage-gated calcium channels, reducing excitatory neurotransmitter release</a:t>
                      </a:r>
                    </a:p>
                  </a:txBody>
                  <a:tcPr/>
                </a:tc>
                <a:tc>
                  <a:txBody>
                    <a:bodyPr/>
                    <a:lstStyle/>
                    <a:p>
                      <a:r>
                        <a:t>Prodrug of gabapentin; converted to gabapentin in the intestine for extended effect</a:t>
                      </a:r>
                    </a:p>
                  </a:txBody>
                  <a:tcPr/>
                </a:tc>
                <a:tc>
                  <a:txBody>
                    <a:bodyPr/>
                    <a:lstStyle/>
                    <a:p>
                      <a:r>
                        <a:t>Binds to α2δ subunit of voltage-gated calcium channels, reducing excitatory neurotransmitter release</a:t>
                      </a:r>
                    </a:p>
                  </a:txBody>
                  <a:tcPr/>
                </a:tc>
                <a:extLst>
                  <a:ext uri="{0D108BD9-81ED-4DB2-BD59-A6C34878D82A}">
                    <a16:rowId xmlns:a16="http://schemas.microsoft.com/office/drawing/2014/main" val="10001"/>
                  </a:ext>
                </a:extLst>
              </a:tr>
              <a:tr h="681347">
                <a:tc>
                  <a:txBody>
                    <a:bodyPr/>
                    <a:lstStyle/>
                    <a:p>
                      <a:r>
                        <a:t>Half-Life</a:t>
                      </a:r>
                    </a:p>
                  </a:txBody>
                  <a:tcPr/>
                </a:tc>
                <a:tc>
                  <a:txBody>
                    <a:bodyPr/>
                    <a:lstStyle/>
                    <a:p>
                      <a:r>
                        <a:t>5-7 hours</a:t>
                      </a:r>
                    </a:p>
                  </a:txBody>
                  <a:tcPr/>
                </a:tc>
                <a:tc>
                  <a:txBody>
                    <a:bodyPr/>
                    <a:lstStyle/>
                    <a:p>
                      <a:r>
                        <a:t>5-7 hours (similar to gabapentin)</a:t>
                      </a:r>
                    </a:p>
                  </a:txBody>
                  <a:tcPr/>
                </a:tc>
                <a:tc>
                  <a:txBody>
                    <a:bodyPr/>
                    <a:lstStyle/>
                    <a:p>
                      <a:r>
                        <a:t>6-7 hours</a:t>
                      </a:r>
                    </a:p>
                  </a:txBody>
                  <a:tcPr/>
                </a:tc>
                <a:extLst>
                  <a:ext uri="{0D108BD9-81ED-4DB2-BD59-A6C34878D82A}">
                    <a16:rowId xmlns:a16="http://schemas.microsoft.com/office/drawing/2014/main" val="10002"/>
                  </a:ext>
                </a:extLst>
              </a:tr>
              <a:tr h="953887">
                <a:tc>
                  <a:txBody>
                    <a:bodyPr/>
                    <a:lstStyle/>
                    <a:p>
                      <a:r>
                        <a:t>Absorption</a:t>
                      </a:r>
                    </a:p>
                  </a:txBody>
                  <a:tcPr/>
                </a:tc>
                <a:tc>
                  <a:txBody>
                    <a:bodyPr/>
                    <a:lstStyle/>
                    <a:p>
                      <a:r>
                        <a:t>Variable, saturable absorption via L-amino acid transport system in the intestine</a:t>
                      </a:r>
                    </a:p>
                  </a:txBody>
                  <a:tcPr/>
                </a:tc>
                <a:tc>
                  <a:txBody>
                    <a:bodyPr/>
                    <a:lstStyle/>
                    <a:p>
                      <a:r>
                        <a:t>Non-saturable absorption, enabling dose-proportional pharmacokinetics</a:t>
                      </a:r>
                    </a:p>
                  </a:txBody>
                  <a:tcPr/>
                </a:tc>
                <a:tc>
                  <a:txBody>
                    <a:bodyPr/>
                    <a:lstStyle/>
                    <a:p>
                      <a:r>
                        <a:t>Linear absorption, not saturable</a:t>
                      </a:r>
                    </a:p>
                  </a:txBody>
                  <a:tcPr/>
                </a:tc>
                <a:extLst>
                  <a:ext uri="{0D108BD9-81ED-4DB2-BD59-A6C34878D82A}">
                    <a16:rowId xmlns:a16="http://schemas.microsoft.com/office/drawing/2014/main" val="10003"/>
                  </a:ext>
                </a:extLst>
              </a:tr>
              <a:tr h="739263">
                <a:tc>
                  <a:txBody>
                    <a:bodyPr/>
                    <a:lstStyle/>
                    <a:p>
                      <a:r>
                        <a:t>Bioavailability</a:t>
                      </a:r>
                    </a:p>
                  </a:txBody>
                  <a:tcPr/>
                </a:tc>
                <a:tc>
                  <a:txBody>
                    <a:bodyPr/>
                    <a:lstStyle/>
                    <a:p>
                      <a:r>
                        <a:t>Decreases with increasing doses (30-60%)</a:t>
                      </a:r>
                    </a:p>
                  </a:txBody>
                  <a:tcPr/>
                </a:tc>
                <a:tc>
                  <a:txBody>
                    <a:bodyPr/>
                    <a:lstStyle/>
                    <a:p>
                      <a:r>
                        <a:t>Consistently high (~68-75%) regardless of dose</a:t>
                      </a:r>
                    </a:p>
                  </a:txBody>
                  <a:tcPr/>
                </a:tc>
                <a:tc>
                  <a:txBody>
                    <a:bodyPr/>
                    <a:lstStyle/>
                    <a:p>
                      <a:r>
                        <a:t>High (~90%)</a:t>
                      </a:r>
                    </a:p>
                  </a:txBody>
                  <a:tcPr/>
                </a:tc>
                <a:extLst>
                  <a:ext uri="{0D108BD9-81ED-4DB2-BD59-A6C34878D82A}">
                    <a16:rowId xmlns:a16="http://schemas.microsoft.com/office/drawing/2014/main" val="10004"/>
                  </a:ext>
                </a:extLst>
              </a:tr>
              <a:tr h="739263">
                <a:tc>
                  <a:txBody>
                    <a:bodyPr/>
                    <a:lstStyle/>
                    <a:p>
                      <a:r>
                        <a:t>Clinical Indication for RLS</a:t>
                      </a:r>
                    </a:p>
                  </a:txBody>
                  <a:tcPr/>
                </a:tc>
                <a:tc>
                  <a:txBody>
                    <a:bodyPr/>
                    <a:lstStyle/>
                    <a:p>
                      <a:r>
                        <a:t>Off-label use for moderate to severe RLS symptoms</a:t>
                      </a:r>
                    </a:p>
                  </a:txBody>
                  <a:tcPr/>
                </a:tc>
                <a:tc>
                  <a:txBody>
                    <a:bodyPr/>
                    <a:lstStyle/>
                    <a:p>
                      <a:r>
                        <a:t>FDA-approved for moderate to severe RLS</a:t>
                      </a:r>
                    </a:p>
                  </a:txBody>
                  <a:tcPr/>
                </a:tc>
                <a:tc>
                  <a:txBody>
                    <a:bodyPr/>
                    <a:lstStyle/>
                    <a:p>
                      <a:r>
                        <a:t>Off-label use for RLS; effective for severe cases or refractory symptoms</a:t>
                      </a:r>
                    </a:p>
                  </a:txBody>
                  <a:tcPr/>
                </a:tc>
                <a:extLst>
                  <a:ext uri="{0D108BD9-81ED-4DB2-BD59-A6C34878D82A}">
                    <a16:rowId xmlns:a16="http://schemas.microsoft.com/office/drawing/2014/main" val="10005"/>
                  </a:ext>
                </a:extLst>
              </a:tr>
              <a:tr h="681353">
                <a:tc>
                  <a:txBody>
                    <a:bodyPr/>
                    <a:lstStyle/>
                    <a:p>
                      <a:r>
                        <a:t>Estimated Cost (per month)</a:t>
                      </a:r>
                    </a:p>
                  </a:txBody>
                  <a:tcPr/>
                </a:tc>
                <a:tc>
                  <a:txBody>
                    <a:bodyPr/>
                    <a:lstStyle/>
                    <a:p>
                      <a:r>
                        <a:t>$10-$20 (generic)</a:t>
                      </a:r>
                    </a:p>
                  </a:txBody>
                  <a:tcPr/>
                </a:tc>
                <a:tc>
                  <a:txBody>
                    <a:bodyPr/>
                    <a:lstStyle/>
                    <a:p>
                      <a:r>
                        <a:t>$300-$500</a:t>
                      </a:r>
                    </a:p>
                  </a:txBody>
                  <a:tcPr/>
                </a:tc>
                <a:tc>
                  <a:txBody>
                    <a:bodyPr/>
                    <a:lstStyle/>
                    <a:p>
                      <a:r>
                        <a:rPr dirty="0"/>
                        <a:t>$100-$150 (generic)</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6373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3600" dirty="0"/>
              <a:t>Conditional Recommendations (Iron Treatments)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3092" y="2780544"/>
            <a:ext cx="7607751" cy="2306320"/>
          </a:xfrm>
        </p:spPr>
        <p:txBody>
          <a:bodyPr anchor="ctr">
            <a:normAutofit/>
          </a:bodyPr>
          <a:lstStyle/>
          <a:p>
            <a:r>
              <a:rPr b="1" dirty="0"/>
              <a:t>Ferrous Sulfate</a:t>
            </a:r>
            <a:r>
              <a:rPr dirty="0"/>
              <a:t>: Suggested for appropriate iron status (moderate certainty)</a:t>
            </a:r>
            <a:endParaRPr lang="en-US" dirty="0"/>
          </a:p>
          <a:p>
            <a:r>
              <a:rPr lang="en-US" dirty="0"/>
              <a:t>IV Low Molecular Weight Iron Dextran: Suggested for appropriate iron status (very low certainty)</a:t>
            </a:r>
          </a:p>
          <a:p>
            <a:r>
              <a:rPr lang="en-US" dirty="0"/>
              <a:t>IV </a:t>
            </a:r>
            <a:r>
              <a:rPr lang="en-US" dirty="0" err="1"/>
              <a:t>Ferumoxytol</a:t>
            </a:r>
            <a:r>
              <a:rPr lang="en-US" dirty="0"/>
              <a:t>: Suggested for appropriate iron status (very low certainty)</a:t>
            </a:r>
          </a:p>
          <a:p>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3600" dirty="0"/>
              <a:t>Conditional Recommendations (Other Therapies)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72727" y="1255778"/>
            <a:ext cx="7773272" cy="3923401"/>
          </a:xfrm>
        </p:spPr>
        <p:txBody>
          <a:bodyPr anchor="ctr">
            <a:normAutofit/>
          </a:bodyPr>
          <a:lstStyle/>
          <a:p>
            <a:r>
              <a:rPr dirty="0"/>
              <a:t>Dipyridamole: Suggested over no treatment (low certainty).</a:t>
            </a:r>
          </a:p>
          <a:p>
            <a:r>
              <a:rPr dirty="0"/>
              <a:t>Extended-release Oxycodone &amp; Opioids: Suggested over no treatment (moderate certainty).</a:t>
            </a:r>
          </a:p>
          <a:p>
            <a:r>
              <a:rPr b="1" dirty="0"/>
              <a:t>High-Frequency Peroneal Nerve Stimulation</a:t>
            </a:r>
            <a:r>
              <a:rPr dirty="0"/>
              <a:t>: Suggested over no stimulation (moderate certainty).</a:t>
            </a:r>
            <a:r>
              <a:rPr lang="en-US" dirty="0"/>
              <a:t> </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E19481FD-31B4-CD9A-4E00-CB18EE60E373}"/>
                  </a:ext>
                </a:extLst>
              </p:cNvPr>
              <p:cNvGraphicFramePr>
                <a:graphicFrameLocks noChangeAspect="1"/>
              </p:cNvGraphicFramePr>
              <p:nvPr>
                <p:extLst>
                  <p:ext uri="{D42A27DB-BD31-4B8C-83A1-F6EECF244321}">
                    <p14:modId xmlns:p14="http://schemas.microsoft.com/office/powerpoint/2010/main" val="830139376"/>
                  </p:ext>
                </p:extLst>
              </p:nvPr>
            </p:nvGraphicFramePr>
            <p:xfrm>
              <a:off x="5517085" y="3911299"/>
              <a:ext cx="2519966" cy="1889975"/>
            </p:xfrm>
            <a:graphic>
              <a:graphicData uri="http://schemas.microsoft.com/office/powerpoint/2016/slidezoom">
                <pslz:sldZm>
                  <pslz:sldZmObj sldId="304" cId="0">
                    <pslz:zmPr id="{C3D2A639-9D48-4CF9-9B60-68B7C34E5838}" transitionDur="1000">
                      <p166:blipFill xmlns:p166="http://schemas.microsoft.com/office/powerpoint/2016/6/main">
                        <a:blip r:embed="rId2"/>
                        <a:stretch>
                          <a:fillRect/>
                        </a:stretch>
                      </p166:blipFill>
                      <p166:spPr xmlns:p166="http://schemas.microsoft.com/office/powerpoint/2016/6/main">
                        <a:xfrm>
                          <a:off x="0" y="0"/>
                          <a:ext cx="2519966" cy="1889975"/>
                        </a:xfrm>
                        <a:prstGeom prst="rect">
                          <a:avLst/>
                        </a:prstGeom>
                        <a:ln w="3175">
                          <a:solidFill>
                            <a:prstClr val="ltGray"/>
                          </a:solidFill>
                        </a:ln>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E19481FD-31B4-CD9A-4E00-CB18EE60E373}"/>
                  </a:ext>
                </a:extLst>
              </p:cNvPr>
              <p:cNvPicPr>
                <a:picLocks noGrp="1" noRot="1" noChangeAspect="1" noMove="1" noResize="1" noEditPoints="1" noAdjustHandles="1" noChangeArrowheads="1" noChangeShapeType="1"/>
              </p:cNvPicPr>
              <p:nvPr/>
            </p:nvPicPr>
            <p:blipFill>
              <a:blip r:embed="rId6"/>
              <a:stretch>
                <a:fillRect/>
              </a:stretch>
            </p:blipFill>
            <p:spPr>
              <a:xfrm>
                <a:off x="5517085" y="3911299"/>
                <a:ext cx="2519966" cy="1889975"/>
              </a:xfrm>
              <a:prstGeom prst="rect">
                <a:avLst/>
              </a:prstGeom>
              <a:ln w="3175">
                <a:solidFill>
                  <a:prstClr val="ltGray"/>
                </a:solidFill>
              </a:ln>
            </p:spPr>
          </p:pic>
        </mc:Fallback>
      </mc:AlternateContent>
      <p:sp>
        <p:nvSpPr>
          <p:cNvPr id="15" name="TextBox 14">
            <a:extLst>
              <a:ext uri="{FF2B5EF4-FFF2-40B4-BE49-F238E27FC236}">
                <a16:creationId xmlns:a16="http://schemas.microsoft.com/office/drawing/2014/main" id="{5E906169-0330-0CAA-363D-F33E7C3184F9}"/>
              </a:ext>
            </a:extLst>
          </p:cNvPr>
          <p:cNvSpPr txBox="1"/>
          <p:nvPr/>
        </p:nvSpPr>
        <p:spPr>
          <a:xfrm>
            <a:off x="130447" y="4107295"/>
            <a:ext cx="5386638" cy="2215991"/>
          </a:xfrm>
          <a:prstGeom prst="rect">
            <a:avLst/>
          </a:prstGeom>
          <a:noFill/>
        </p:spPr>
        <p:txBody>
          <a:bodyPr wrap="square" rtlCol="0">
            <a:spAutoFit/>
          </a:bodyPr>
          <a:lstStyle/>
          <a:p>
            <a:pPr marL="742950" lvl="1" indent="-285750">
              <a:buFont typeface="Arial" panose="020B0604020202020204" pitchFamily="34" charset="0"/>
              <a:buChar char="•"/>
            </a:pPr>
            <a:r>
              <a:rPr lang="en-US" sz="1200" dirty="0">
                <a:hlinkClick r:id="rId7"/>
              </a:rPr>
              <a:t>Bilateral high-frequency noninvasive peroneal nerve stimulation evokes tonic leg muscle activation for sleep-compatible reduction of restless legs syndrome symptoms | Journal of Clinical Sleep Medicine</a:t>
            </a:r>
            <a:endParaRPr lang="en-US" sz="1200" dirty="0"/>
          </a:p>
          <a:p>
            <a:pPr marL="742950" lvl="1" indent="-285750">
              <a:buFont typeface="Arial" panose="020B0604020202020204" pitchFamily="34" charset="0"/>
              <a:buChar char="•"/>
            </a:pPr>
            <a:r>
              <a:rPr lang="en-US" sz="1200" dirty="0">
                <a:hlinkClick r:id="rId8"/>
              </a:rPr>
              <a:t>Results Posted | Noninvasive Peripheral Nerve Stimulation for Medication-Refractory Primary RLS (The RESTFUL Study) | ClinicalTrials.gov</a:t>
            </a:r>
            <a:endParaRPr lang="en-US" sz="1200" dirty="0"/>
          </a:p>
          <a:p>
            <a:pPr marL="742950" lvl="1" indent="-285750">
              <a:buFont typeface="Arial" panose="020B0604020202020204" pitchFamily="34" charset="0"/>
              <a:buChar char="•"/>
            </a:pPr>
            <a:r>
              <a:rPr lang="en-US" sz="1200" dirty="0">
                <a:hlinkClick r:id="rId9"/>
              </a:rPr>
              <a:t>Efficacy and safety of tonic motor activation (TOMAC) for medication-refractory restless legs syndrome: a randomized clinical trial – PMC</a:t>
            </a:r>
            <a:endParaRPr lang="en-US" sz="1200"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AE31-D99A-F118-36D5-390786B31E92}"/>
              </a:ext>
            </a:extLst>
          </p:cNvPr>
          <p:cNvSpPr>
            <a:spLocks noGrp="1"/>
          </p:cNvSpPr>
          <p:nvPr>
            <p:ph type="title"/>
          </p:nvPr>
        </p:nvSpPr>
        <p:spPr>
          <a:xfrm>
            <a:off x="628650" y="-91594"/>
            <a:ext cx="7886700" cy="1325563"/>
          </a:xfrm>
        </p:spPr>
        <p:txBody>
          <a:bodyPr/>
          <a:lstStyle/>
          <a:p>
            <a:r>
              <a:rPr lang="en-US" dirty="0">
                <a:hlinkClick r:id="rId2"/>
              </a:rPr>
              <a:t>Nidra – RLS Relief</a:t>
            </a:r>
            <a:endParaRPr lang="en-US" dirty="0"/>
          </a:p>
        </p:txBody>
      </p:sp>
      <p:pic>
        <p:nvPicPr>
          <p:cNvPr id="5" name="Content Placeholder 4">
            <a:extLst>
              <a:ext uri="{FF2B5EF4-FFF2-40B4-BE49-F238E27FC236}">
                <a16:creationId xmlns:a16="http://schemas.microsoft.com/office/drawing/2014/main" id="{01B26694-6EAB-CACE-CEC6-4563992B5241}"/>
              </a:ext>
            </a:extLst>
          </p:cNvPr>
          <p:cNvPicPr>
            <a:picLocks noGrp="1" noChangeAspect="1"/>
          </p:cNvPicPr>
          <p:nvPr>
            <p:ph idx="1"/>
          </p:nvPr>
        </p:nvPicPr>
        <p:blipFill>
          <a:blip r:embed="rId3"/>
          <a:stretch>
            <a:fillRect/>
          </a:stretch>
        </p:blipFill>
        <p:spPr>
          <a:xfrm>
            <a:off x="82642" y="845667"/>
            <a:ext cx="6666814" cy="3544445"/>
          </a:xfrm>
        </p:spPr>
      </p:pic>
      <p:pic>
        <p:nvPicPr>
          <p:cNvPr id="7" name="Picture 6">
            <a:extLst>
              <a:ext uri="{FF2B5EF4-FFF2-40B4-BE49-F238E27FC236}">
                <a16:creationId xmlns:a16="http://schemas.microsoft.com/office/drawing/2014/main" id="{1F197214-496D-A93A-3C0B-0B3406643908}"/>
              </a:ext>
            </a:extLst>
          </p:cNvPr>
          <p:cNvPicPr>
            <a:picLocks noChangeAspect="1"/>
          </p:cNvPicPr>
          <p:nvPr/>
        </p:nvPicPr>
        <p:blipFill>
          <a:blip r:embed="rId4"/>
          <a:stretch>
            <a:fillRect/>
          </a:stretch>
        </p:blipFill>
        <p:spPr>
          <a:xfrm>
            <a:off x="5621669" y="4532530"/>
            <a:ext cx="3383309" cy="2171071"/>
          </a:xfrm>
          <a:prstGeom prst="rect">
            <a:avLst/>
          </a:prstGeom>
        </p:spPr>
      </p:pic>
    </p:spTree>
    <p:extLst>
      <p:ext uri="{BB962C8B-B14F-4D97-AF65-F5344CB8AC3E}">
        <p14:creationId xmlns:p14="http://schemas.microsoft.com/office/powerpoint/2010/main" val="2532013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4" name="Content Placeholder 3">
                <a:extLst>
                  <a:ext uri="{FF2B5EF4-FFF2-40B4-BE49-F238E27FC236}">
                    <a16:creationId xmlns:a16="http://schemas.microsoft.com/office/drawing/2014/main" id="{7D923BF2-F6FA-CDDC-3BF9-B426D819FCF2}"/>
                  </a:ext>
                </a:extLst>
              </p:cNvPr>
              <p:cNvGraphicFramePr>
                <a:graphicFrameLocks noGrp="1" noChangeAspect="1"/>
              </p:cNvGraphicFramePr>
              <p:nvPr>
                <p:ph idx="1"/>
                <p:extLst>
                  <p:ext uri="{D42A27DB-BD31-4B8C-83A1-F6EECF244321}">
                    <p14:modId xmlns:p14="http://schemas.microsoft.com/office/powerpoint/2010/main" val="4049796450"/>
                  </p:ext>
                </p:extLst>
              </p:nvPr>
            </p:nvGraphicFramePr>
            <p:xfrm>
              <a:off x="0" y="214792"/>
              <a:ext cx="9182338" cy="6388526"/>
            </p:xfrm>
            <a:graphic>
              <a:graphicData uri="http://schemas.microsoft.com/office/powerpoint/2016/slidezoom">
                <pslz:sldZm>
                  <pslz:sldZmObj sldId="304" cId="0">
                    <pslz:zmPr id="{C3D2A639-9D48-4CF9-9B60-68B7C34E5838}" transitionDur="1000">
                      <p166:blipFill xmlns:p166="http://schemas.microsoft.com/office/powerpoint/2016/6/main">
                        <a:blip r:embed="rId2"/>
                        <a:stretch>
                          <a:fillRect/>
                        </a:stretch>
                      </p166:blipFill>
                      <p166:spPr xmlns:p166="http://schemas.microsoft.com/office/powerpoint/2016/6/main">
                        <a:xfrm>
                          <a:off x="0" y="0"/>
                          <a:ext cx="9182338" cy="6388526"/>
                        </a:xfrm>
                        <a:prstGeom prst="rect">
                          <a:avLst/>
                        </a:prstGeom>
                        <a:ln w="3175">
                          <a:solidFill>
                            <a:prstClr val="ltGray"/>
                          </a:solidFill>
                        </a:ln>
                      </p166:spPr>
                    </pslz:zmPr>
                  </pslz:sldZmObj>
                </pslz:sldZm>
              </a:graphicData>
            </a:graphic>
          </p:graphicFrame>
        </mc:Choice>
        <mc:Fallback xmlns="">
          <p:pic>
            <p:nvPicPr>
              <p:cNvPr id="4" name="Content Placeholder 3">
                <a:hlinkClick r:id="rId5" action="ppaction://hlinksldjump"/>
                <a:extLst>
                  <a:ext uri="{FF2B5EF4-FFF2-40B4-BE49-F238E27FC236}">
                    <a16:creationId xmlns:a16="http://schemas.microsoft.com/office/drawing/2014/main" id="{7D923BF2-F6FA-CDDC-3BF9-B426D819FCF2}"/>
                  </a:ext>
                </a:extLst>
              </p:cNvPr>
              <p:cNvPicPr>
                <a:picLocks noGrp="1" noRot="1" noChangeAspect="1" noMove="1" noResize="1" noEditPoints="1" noAdjustHandles="1" noChangeArrowheads="1" noChangeShapeType="1"/>
              </p:cNvPicPr>
              <p:nvPr/>
            </p:nvPicPr>
            <p:blipFill>
              <a:blip r:embed="rId6"/>
              <a:stretch>
                <a:fillRect/>
              </a:stretch>
            </p:blipFill>
            <p:spPr>
              <a:xfrm>
                <a:off x="0" y="214792"/>
                <a:ext cx="9182338" cy="6388526"/>
              </a:xfrm>
              <a:prstGeom prst="rect">
                <a:avLst/>
              </a:prstGeom>
              <a:ln w="3175">
                <a:solidFill>
                  <a:prstClr val="ltGray"/>
                </a:solidFill>
              </a:ln>
            </p:spPr>
          </p:pic>
        </mc:Fallback>
      </mc:AlternateContent>
    </p:spTree>
    <p:extLst>
      <p:ext uri="{BB962C8B-B14F-4D97-AF65-F5344CB8AC3E}">
        <p14:creationId xmlns:p14="http://schemas.microsoft.com/office/powerpoint/2010/main" val="759375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Treatments to Use with Caution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buNone/>
            </a:pPr>
            <a:r>
              <a:rPr lang="en-US" sz="1500" b="1"/>
              <a:t>Levodopa, Pramipexole, </a:t>
            </a:r>
            <a:r>
              <a:rPr lang="en-US" sz="1500" b="1" err="1"/>
              <a:t>Rotigotine</a:t>
            </a:r>
            <a:r>
              <a:rPr lang="en-US" sz="1500" b="1"/>
              <a:t>, Ropinirole</a:t>
            </a:r>
          </a:p>
          <a:p>
            <a:r>
              <a:rPr lang="en-US" sz="1500"/>
              <a:t> Not recommended for standard use  </a:t>
            </a:r>
          </a:p>
          <a:p>
            <a:r>
              <a:rPr lang="en-US" sz="1500"/>
              <a:t> May be considered for short-term relief where benefits outweigh long-term risks (e.g., augmentation)</a:t>
            </a:r>
          </a:p>
          <a:p>
            <a:pPr lvl="1"/>
            <a:r>
              <a:rPr lang="en-US" sz="1500"/>
              <a:t>Augmentation: DA medications may be effective initially but over time there is a worsening of symptoms with prolonged use. </a:t>
            </a:r>
          </a:p>
          <a:p>
            <a:pPr lvl="1"/>
            <a:r>
              <a:rPr lang="en-US" sz="1500"/>
              <a:t>Recommendations for the Prevention and Treatment of RLS  Augmentation:  </a:t>
            </a:r>
            <a:r>
              <a:rPr lang="en-US" sz="1500">
                <a:hlinkClick r:id="rId2"/>
              </a:rPr>
              <a:t>https://www.rls.org/file/publication-loader/Recommendations-for-Augmentation-Final.pdf</a:t>
            </a:r>
            <a:endParaRPr lang="en-US" sz="1500"/>
          </a:p>
          <a:p>
            <a:pPr lvl="1"/>
            <a:endParaRPr lang="en-US" sz="1500"/>
          </a:p>
          <a:p>
            <a:r>
              <a:rPr lang="en-US" sz="1500"/>
              <a:t>Increased risk of psychiatric side effects </a:t>
            </a:r>
          </a:p>
          <a:p>
            <a:pPr lvl="1"/>
            <a:r>
              <a:rPr lang="en-US" sz="1500">
                <a:hlinkClick r:id="rId3"/>
              </a:rPr>
              <a:t>Increased Risk for New-Onset Psychiatric Adverse Events in Patients With Newly Diagnosed Primary Restless Legs Syndrome Who Initiate Treatment With Dopamine Agonists: A Large-Scale Retrospective Claims Matched-Cohort Analysis | Journal of Clinical Sleep Medicine</a:t>
            </a:r>
            <a:endParaRPr lang="en-US" sz="1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2800">
                <a:solidFill>
                  <a:srgbClr val="FFFFFF"/>
                </a:solidFill>
              </a:rPr>
              <a:t>Treatments Not Recommended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dirty="0"/>
              <a:t>Bupropion</a:t>
            </a:r>
          </a:p>
          <a:p>
            <a:r>
              <a:rPr dirty="0"/>
              <a:t>Carbamazepine</a:t>
            </a:r>
          </a:p>
          <a:p>
            <a:r>
              <a:rPr dirty="0"/>
              <a:t>Clonazepam</a:t>
            </a:r>
          </a:p>
          <a:p>
            <a:r>
              <a:rPr dirty="0"/>
              <a:t>Valerian</a:t>
            </a:r>
          </a:p>
          <a:p>
            <a:r>
              <a:rPr dirty="0"/>
              <a:t>Valproic Acid</a:t>
            </a:r>
            <a:endParaRPr lang="en-US" dirty="0"/>
          </a:p>
          <a:p>
            <a:r>
              <a:rPr lang="en-US" dirty="0"/>
              <a:t>Cabergoline</a:t>
            </a:r>
          </a:p>
          <a:p>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45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F7A03-CAD7-7DA0-6A68-5D30A6BE7E10}"/>
              </a:ext>
            </a:extLst>
          </p:cNvPr>
          <p:cNvSpPr>
            <a:spLocks noGrp="1"/>
          </p:cNvSpPr>
          <p:nvPr>
            <p:ph type="title"/>
          </p:nvPr>
        </p:nvSpPr>
        <p:spPr/>
        <p:txBody>
          <a:bodyPr/>
          <a:lstStyle/>
          <a:p>
            <a:r>
              <a:rPr lang="en-US" dirty="0"/>
              <a:t>Dopamine Agonist Withdrawal Syndrome (DAWS)	</a:t>
            </a:r>
          </a:p>
        </p:txBody>
      </p:sp>
      <p:sp>
        <p:nvSpPr>
          <p:cNvPr id="3" name="Content Placeholder 2">
            <a:extLst>
              <a:ext uri="{FF2B5EF4-FFF2-40B4-BE49-F238E27FC236}">
                <a16:creationId xmlns:a16="http://schemas.microsoft.com/office/drawing/2014/main" id="{47300AD2-725A-888B-F199-E33BA9A03607}"/>
              </a:ext>
            </a:extLst>
          </p:cNvPr>
          <p:cNvSpPr>
            <a:spLocks noGrp="1"/>
          </p:cNvSpPr>
          <p:nvPr>
            <p:ph idx="1"/>
          </p:nvPr>
        </p:nvSpPr>
        <p:spPr/>
        <p:txBody>
          <a:bodyPr/>
          <a:lstStyle/>
          <a:p>
            <a:endParaRPr lang="en-US" dirty="0"/>
          </a:p>
          <a:p>
            <a:r>
              <a:rPr lang="en-US" dirty="0"/>
              <a:t>Characterized by anxiety, panic attacks, depression agitation, irritability, dysphoria, insomnia, fatigue, generalized pain, and drug cravings.  </a:t>
            </a:r>
          </a:p>
        </p:txBody>
      </p:sp>
    </p:spTree>
    <p:extLst>
      <p:ext uri="{BB962C8B-B14F-4D97-AF65-F5344CB8AC3E}">
        <p14:creationId xmlns:p14="http://schemas.microsoft.com/office/powerpoint/2010/main" val="2116073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88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3C46-1A86-F40B-8CE8-1C97947991AC}"/>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26F845A-E925-0B6E-3488-E7171A4738D6}"/>
              </a:ext>
            </a:extLst>
          </p:cNvPr>
          <p:cNvSpPr>
            <a:spLocks noGrp="1"/>
          </p:cNvSpPr>
          <p:nvPr>
            <p:ph idx="1"/>
          </p:nvPr>
        </p:nvSpPr>
        <p:spPr/>
        <p:txBody>
          <a:bodyPr>
            <a:normAutofit/>
          </a:bodyPr>
          <a:lstStyle/>
          <a:p>
            <a:r>
              <a:rPr lang="en-US" dirty="0"/>
              <a:t>Primary RLS: Idiopathic</a:t>
            </a:r>
          </a:p>
          <a:p>
            <a:pPr lvl="1"/>
            <a:r>
              <a:rPr lang="en-US" dirty="0"/>
              <a:t>familial link in 40-60%</a:t>
            </a:r>
          </a:p>
          <a:p>
            <a:pPr lvl="1"/>
            <a:r>
              <a:rPr lang="en-US" dirty="0"/>
              <a:t>Several genetic loci possibly associated with RLS, some involving dopamine signaling and iron metabolism</a:t>
            </a:r>
          </a:p>
          <a:p>
            <a:r>
              <a:rPr lang="en-US" dirty="0"/>
              <a:t>Secondary RLS:  Caused by an identifiable condition</a:t>
            </a:r>
          </a:p>
          <a:p>
            <a:pPr lvl="1"/>
            <a:r>
              <a:rPr lang="en-US" dirty="0"/>
              <a:t>Assess for and address exacerbating factors</a:t>
            </a:r>
          </a:p>
          <a:p>
            <a:pPr lvl="1"/>
            <a:r>
              <a:rPr lang="en-US" dirty="0"/>
              <a:t>Alcohol, caffeine, antihistaminergic meds, serotonergic meds, antidopaminergic meds</a:t>
            </a:r>
          </a:p>
          <a:p>
            <a:pPr lvl="1"/>
            <a:r>
              <a:rPr lang="en-US" dirty="0"/>
              <a:t>CKD</a:t>
            </a:r>
          </a:p>
          <a:p>
            <a:pPr lvl="1"/>
            <a:r>
              <a:rPr lang="en-US" dirty="0"/>
              <a:t>Sleep apnea, PLMS (PLMS vs RLS                        )</a:t>
            </a:r>
          </a:p>
          <a:p>
            <a:endParaRPr lang="en-US"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4476CA90-0666-A3D6-0478-D12A45293640}"/>
                  </a:ext>
                </a:extLst>
              </p:cNvPr>
              <p:cNvGraphicFramePr>
                <a:graphicFrameLocks noChangeAspect="1"/>
              </p:cNvGraphicFramePr>
              <p:nvPr>
                <p:extLst>
                  <p:ext uri="{D42A27DB-BD31-4B8C-83A1-F6EECF244321}">
                    <p14:modId xmlns:p14="http://schemas.microsoft.com/office/powerpoint/2010/main" val="3277324376"/>
                  </p:ext>
                </p:extLst>
              </p:nvPr>
            </p:nvGraphicFramePr>
            <p:xfrm>
              <a:off x="4572000" y="4450465"/>
              <a:ext cx="923023" cy="692267"/>
            </p:xfrm>
            <a:graphic>
              <a:graphicData uri="http://schemas.microsoft.com/office/powerpoint/2016/slidezoom">
                <pslz:sldZm>
                  <pslz:sldZmObj sldId="275" cId="0">
                    <pslz:zmPr id="{AFEF5172-E762-4814-A96B-04502853F9C0}" transitionDur="250" showBg="0">
                      <p166:blipFill xmlns:p166="http://schemas.microsoft.com/office/powerpoint/2016/6/main">
                        <a:blip r:embed="rId2"/>
                        <a:stretch>
                          <a:fillRect/>
                        </a:stretch>
                      </p166:blipFill>
                      <p166:spPr xmlns:p166="http://schemas.microsoft.com/office/powerpoint/2016/6/main">
                        <a:xfrm>
                          <a:off x="0" y="0"/>
                          <a:ext cx="923023" cy="692267"/>
                        </a:xfrm>
                        <a:prstGeom prst="rect">
                          <a:avLst/>
                        </a:prstGeom>
                        <a:ln>
                          <a:noFill/>
                        </a:ln>
                        <a:effectLst>
                          <a:outerShdw blurRad="190500" algn="tl" rotWithShape="0">
                            <a:srgbClr val="000000">
                              <a:alpha val="70000"/>
                            </a:srgbClr>
                          </a:outerShdw>
                        </a:effectLst>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4476CA90-0666-A3D6-0478-D12A45293640}"/>
                  </a:ext>
                </a:extLst>
              </p:cNvPr>
              <p:cNvPicPr>
                <a:picLocks noGrp="1" noRot="1" noChangeAspect="1" noMove="1" noResize="1" noEditPoints="1" noAdjustHandles="1" noChangeArrowheads="1" noChangeShapeType="1"/>
              </p:cNvPicPr>
              <p:nvPr/>
            </p:nvPicPr>
            <p:blipFill>
              <a:blip r:embed="rId6"/>
              <a:stretch>
                <a:fillRect/>
              </a:stretch>
            </p:blipFill>
            <p:spPr>
              <a:xfrm>
                <a:off x="4572000" y="4450465"/>
                <a:ext cx="923023" cy="692267"/>
              </a:xfrm>
              <a:prstGeom prst="rect">
                <a:avLst/>
              </a:prstGeom>
              <a:ln>
                <a:noFill/>
              </a:ln>
              <a:effectLst>
                <a:outerShdw blurRad="190500" algn="tl" rotWithShape="0">
                  <a:srgbClr val="000000">
                    <a:alpha val="70000"/>
                  </a:srgbClr>
                </a:outerShdw>
              </a:effectLst>
            </p:spPr>
          </p:pic>
        </mc:Fallback>
      </mc:AlternateContent>
    </p:spTree>
    <p:extLst>
      <p:ext uri="{BB962C8B-B14F-4D97-AF65-F5344CB8AC3E}">
        <p14:creationId xmlns:p14="http://schemas.microsoft.com/office/powerpoint/2010/main" val="2529988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t>Distinction Between RLS and PLMS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Comparison: RLS vs PLMS</a:t>
            </a:r>
          </a:p>
        </p:txBody>
      </p:sp>
      <p:graphicFrame>
        <p:nvGraphicFramePr>
          <p:cNvPr id="3" name="Table 2"/>
          <p:cNvGraphicFramePr>
            <a:graphicFrameLocks noGrp="1"/>
          </p:cNvGraphicFramePr>
          <p:nvPr/>
        </p:nvGraphicFramePr>
        <p:xfrm>
          <a:off x="457200" y="1371600"/>
          <a:ext cx="8229600" cy="26517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81000">
                <a:tc>
                  <a:txBody>
                    <a:bodyPr/>
                    <a:lstStyle/>
                    <a:p>
                      <a:r>
                        <a:t>Aspect</a:t>
                      </a:r>
                    </a:p>
                  </a:txBody>
                  <a:tcPr/>
                </a:tc>
                <a:tc>
                  <a:txBody>
                    <a:bodyPr/>
                    <a:lstStyle/>
                    <a:p>
                      <a:r>
                        <a:t>Restless Legs Syndrome (RLS)</a:t>
                      </a:r>
                    </a:p>
                  </a:txBody>
                  <a:tcPr/>
                </a:tc>
                <a:tc>
                  <a:txBody>
                    <a:bodyPr/>
                    <a:lstStyle/>
                    <a:p>
                      <a:r>
                        <a:t>Periodic Limb Movements in Sleep (PLMS)</a:t>
                      </a:r>
                    </a:p>
                  </a:txBody>
                  <a:tcPr/>
                </a:tc>
                <a:extLst>
                  <a:ext uri="{0D108BD9-81ED-4DB2-BD59-A6C34878D82A}">
                    <a16:rowId xmlns:a16="http://schemas.microsoft.com/office/drawing/2014/main" val="10000"/>
                  </a:ext>
                </a:extLst>
              </a:tr>
              <a:tr h="381000">
                <a:tc>
                  <a:txBody>
                    <a:bodyPr/>
                    <a:lstStyle/>
                    <a:p>
                      <a:r>
                        <a:t>Timing</a:t>
                      </a:r>
                    </a:p>
                  </a:txBody>
                  <a:tcPr/>
                </a:tc>
                <a:tc>
                  <a:txBody>
                    <a:bodyPr/>
                    <a:lstStyle/>
                    <a:p>
                      <a:r>
                        <a:t>Occurs during wakefulness</a:t>
                      </a:r>
                    </a:p>
                  </a:txBody>
                  <a:tcPr/>
                </a:tc>
                <a:tc>
                  <a:txBody>
                    <a:bodyPr/>
                    <a:lstStyle/>
                    <a:p>
                      <a:r>
                        <a:t>Occurs exclusively during sleep</a:t>
                      </a:r>
                    </a:p>
                  </a:txBody>
                  <a:tcPr/>
                </a:tc>
                <a:extLst>
                  <a:ext uri="{0D108BD9-81ED-4DB2-BD59-A6C34878D82A}">
                    <a16:rowId xmlns:a16="http://schemas.microsoft.com/office/drawing/2014/main" val="10001"/>
                  </a:ext>
                </a:extLst>
              </a:tr>
              <a:tr h="381000">
                <a:tc>
                  <a:txBody>
                    <a:bodyPr/>
                    <a:lstStyle/>
                    <a:p>
                      <a:r>
                        <a:t>Symptoms</a:t>
                      </a:r>
                    </a:p>
                  </a:txBody>
                  <a:tcPr/>
                </a:tc>
                <a:tc>
                  <a:txBody>
                    <a:bodyPr/>
                    <a:lstStyle/>
                    <a:p>
                      <a:r>
                        <a:t>Urge to move legs; uncomfortable sensations</a:t>
                      </a:r>
                    </a:p>
                  </a:txBody>
                  <a:tcPr/>
                </a:tc>
                <a:tc>
                  <a:txBody>
                    <a:bodyPr/>
                    <a:lstStyle/>
                    <a:p>
                      <a:r>
                        <a:t>Involuntary limb movements</a:t>
                      </a:r>
                    </a:p>
                  </a:txBody>
                  <a:tcPr/>
                </a:tc>
                <a:extLst>
                  <a:ext uri="{0D108BD9-81ED-4DB2-BD59-A6C34878D82A}">
                    <a16:rowId xmlns:a16="http://schemas.microsoft.com/office/drawing/2014/main" val="10002"/>
                  </a:ext>
                </a:extLst>
              </a:tr>
              <a:tr h="381000">
                <a:tc>
                  <a:txBody>
                    <a:bodyPr/>
                    <a:lstStyle/>
                    <a:p>
                      <a:r>
                        <a:t>Awareness</a:t>
                      </a:r>
                    </a:p>
                  </a:txBody>
                  <a:tcPr/>
                </a:tc>
                <a:tc>
                  <a:txBody>
                    <a:bodyPr/>
                    <a:lstStyle/>
                    <a:p>
                      <a:r>
                        <a:t>Patient is aware</a:t>
                      </a:r>
                    </a:p>
                  </a:txBody>
                  <a:tcPr/>
                </a:tc>
                <a:tc>
                  <a:txBody>
                    <a:bodyPr/>
                    <a:lstStyle/>
                    <a:p>
                      <a:r>
                        <a:t>Patient is often unaware</a:t>
                      </a:r>
                    </a:p>
                  </a:txBody>
                  <a:tcPr/>
                </a:tc>
                <a:extLst>
                  <a:ext uri="{0D108BD9-81ED-4DB2-BD59-A6C34878D82A}">
                    <a16:rowId xmlns:a16="http://schemas.microsoft.com/office/drawing/2014/main" val="10003"/>
                  </a:ext>
                </a:extLst>
              </a:tr>
              <a:tr h="381000">
                <a:tc>
                  <a:txBody>
                    <a:bodyPr/>
                    <a:lstStyle/>
                    <a:p>
                      <a:r>
                        <a:t>Diagnosis</a:t>
                      </a:r>
                    </a:p>
                  </a:txBody>
                  <a:tcPr/>
                </a:tc>
                <a:tc>
                  <a:txBody>
                    <a:bodyPr/>
                    <a:lstStyle/>
                    <a:p>
                      <a:r>
                        <a:t>Based on clinical history</a:t>
                      </a:r>
                    </a:p>
                  </a:txBody>
                  <a:tcPr/>
                </a:tc>
                <a:tc>
                  <a:txBody>
                    <a:bodyPr/>
                    <a:lstStyle/>
                    <a:p>
                      <a:r>
                        <a:t>Confirmed via polysomnography</a:t>
                      </a:r>
                    </a:p>
                  </a:txBody>
                  <a:tcPr/>
                </a:tc>
                <a:extLst>
                  <a:ext uri="{0D108BD9-81ED-4DB2-BD59-A6C34878D82A}">
                    <a16:rowId xmlns:a16="http://schemas.microsoft.com/office/drawing/2014/main" val="10004"/>
                  </a:ext>
                </a:extLst>
              </a:tr>
              <a:tr h="381000">
                <a:tc>
                  <a:txBody>
                    <a:bodyPr/>
                    <a:lstStyle/>
                    <a:p>
                      <a:r>
                        <a:t>Treatment</a:t>
                      </a:r>
                    </a:p>
                  </a:txBody>
                  <a:tcPr/>
                </a:tc>
                <a:tc>
                  <a:txBody>
                    <a:bodyPr/>
                    <a:lstStyle/>
                    <a:p>
                      <a:r>
                        <a:t>Dopaminergic agents, gabapentinoids, iron supplements</a:t>
                      </a:r>
                    </a:p>
                  </a:txBody>
                  <a:tcPr/>
                </a:tc>
                <a:tc>
                  <a:txBody>
                    <a:bodyPr/>
                    <a:lstStyle/>
                    <a:p>
                      <a:r>
                        <a:t>Focus on underlying conditions</a:t>
                      </a:r>
                    </a:p>
                  </a:txBody>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D52AE6D8-72A1-887F-9CD3-860F60CEA297}"/>
              </a:ext>
            </a:extLst>
          </p:cNvPr>
          <p:cNvSpPr txBox="1"/>
          <p:nvPr/>
        </p:nvSpPr>
        <p:spPr>
          <a:xfrm>
            <a:off x="457200" y="4738548"/>
            <a:ext cx="8474149" cy="1754326"/>
          </a:xfrm>
          <a:prstGeom prst="rect">
            <a:avLst/>
          </a:prstGeom>
          <a:noFill/>
        </p:spPr>
        <p:txBody>
          <a:bodyPr wrap="square">
            <a:spAutoFit/>
          </a:bodyPr>
          <a:lstStyle/>
          <a:p>
            <a:r>
              <a:rPr lang="en-US" dirty="0"/>
              <a:t>1. American Academy of Sleep Medicine (AASM): 'Clinical Practice Guidelines for RLS and PLMS’,  </a:t>
            </a:r>
            <a:r>
              <a:rPr lang="en-US" dirty="0">
                <a:hlinkClick r:id="rId2"/>
              </a:rPr>
              <a:t>https://jcsm.aasm.org/doi/pdf/10.5664/jcsm.11390</a:t>
            </a:r>
            <a:endParaRPr lang="en-US" dirty="0"/>
          </a:p>
          <a:p>
            <a:r>
              <a:rPr lang="en-US" dirty="0"/>
              <a:t>2. UpToDate: 'Clinical features and diagnosis of restless legs syndrome and periodic limb movement disorder in adults’,  </a:t>
            </a:r>
            <a:r>
              <a:rPr lang="en-US" dirty="0">
                <a:hlinkClick r:id="rId3"/>
              </a:rPr>
              <a:t>https://www.uptodate.com/contents/clinical-features-and-diagnosis-of-restless-legs-syndrome-and-periodic-limb-movement-disorder-in-adults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84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t>Gabapentin vs. Gabapentin </a:t>
            </a:r>
            <a:r>
              <a:rPr dirty="0" err="1"/>
              <a:t>Enacarbil</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794"/>
            <a:ext cx="7886700" cy="1325563"/>
          </a:xfrm>
        </p:spPr>
        <p:txBody>
          <a:bodyPr/>
          <a:lstStyle/>
          <a:p>
            <a:r>
              <a:rPr dirty="0"/>
              <a:t>Comparison of Gabapentin, Gabapentin </a:t>
            </a:r>
            <a:r>
              <a:rPr dirty="0" err="1"/>
              <a:t>Enacarbil</a:t>
            </a:r>
            <a:r>
              <a:rPr dirty="0"/>
              <a:t>, and Pregabalin (with Cost)</a:t>
            </a:r>
          </a:p>
        </p:txBody>
      </p:sp>
      <p:graphicFrame>
        <p:nvGraphicFramePr>
          <p:cNvPr id="3" name="Table 2"/>
          <p:cNvGraphicFramePr>
            <a:graphicFrameLocks noGrp="1"/>
          </p:cNvGraphicFramePr>
          <p:nvPr>
            <p:extLst>
              <p:ext uri="{D42A27DB-BD31-4B8C-83A1-F6EECF244321}">
                <p14:modId xmlns:p14="http://schemas.microsoft.com/office/powerpoint/2010/main" val="1946021120"/>
              </p:ext>
            </p:extLst>
          </p:nvPr>
        </p:nvGraphicFramePr>
        <p:xfrm>
          <a:off x="264160" y="1137920"/>
          <a:ext cx="8422640" cy="5644972"/>
        </p:xfrm>
        <a:graphic>
          <a:graphicData uri="http://schemas.openxmlformats.org/drawingml/2006/table">
            <a:tbl>
              <a:tblPr firstRow="1" bandRow="1">
                <a:tableStyleId>{5C22544A-7EE6-4342-B048-85BDC9FD1C3A}</a:tableStyleId>
              </a:tblPr>
              <a:tblGrid>
                <a:gridCol w="2105660">
                  <a:extLst>
                    <a:ext uri="{9D8B030D-6E8A-4147-A177-3AD203B41FA5}">
                      <a16:colId xmlns:a16="http://schemas.microsoft.com/office/drawing/2014/main" val="20000"/>
                    </a:ext>
                  </a:extLst>
                </a:gridCol>
                <a:gridCol w="2105660">
                  <a:extLst>
                    <a:ext uri="{9D8B030D-6E8A-4147-A177-3AD203B41FA5}">
                      <a16:colId xmlns:a16="http://schemas.microsoft.com/office/drawing/2014/main" val="20001"/>
                    </a:ext>
                  </a:extLst>
                </a:gridCol>
                <a:gridCol w="2105660">
                  <a:extLst>
                    <a:ext uri="{9D8B030D-6E8A-4147-A177-3AD203B41FA5}">
                      <a16:colId xmlns:a16="http://schemas.microsoft.com/office/drawing/2014/main" val="20002"/>
                    </a:ext>
                  </a:extLst>
                </a:gridCol>
                <a:gridCol w="2105660">
                  <a:extLst>
                    <a:ext uri="{9D8B030D-6E8A-4147-A177-3AD203B41FA5}">
                      <a16:colId xmlns:a16="http://schemas.microsoft.com/office/drawing/2014/main" val="20003"/>
                    </a:ext>
                  </a:extLst>
                </a:gridCol>
              </a:tblGrid>
              <a:tr h="681347">
                <a:tc>
                  <a:txBody>
                    <a:bodyPr/>
                    <a:lstStyle/>
                    <a:p>
                      <a:r>
                        <a:t>Aspect</a:t>
                      </a:r>
                    </a:p>
                  </a:txBody>
                  <a:tcPr/>
                </a:tc>
                <a:tc>
                  <a:txBody>
                    <a:bodyPr/>
                    <a:lstStyle/>
                    <a:p>
                      <a:r>
                        <a:t>Gabapentin</a:t>
                      </a:r>
                    </a:p>
                  </a:txBody>
                  <a:tcPr/>
                </a:tc>
                <a:tc>
                  <a:txBody>
                    <a:bodyPr/>
                    <a:lstStyle/>
                    <a:p>
                      <a:r>
                        <a:t>Gabapentin Enacarbil</a:t>
                      </a:r>
                    </a:p>
                  </a:txBody>
                  <a:tcPr/>
                </a:tc>
                <a:tc>
                  <a:txBody>
                    <a:bodyPr/>
                    <a:lstStyle/>
                    <a:p>
                      <a:r>
                        <a:t>Pregabalin</a:t>
                      </a:r>
                    </a:p>
                  </a:txBody>
                  <a:tcPr/>
                </a:tc>
                <a:extLst>
                  <a:ext uri="{0D108BD9-81ED-4DB2-BD59-A6C34878D82A}">
                    <a16:rowId xmlns:a16="http://schemas.microsoft.com/office/drawing/2014/main" val="10000"/>
                  </a:ext>
                </a:extLst>
              </a:tr>
              <a:tr h="1168512">
                <a:tc>
                  <a:txBody>
                    <a:bodyPr/>
                    <a:lstStyle/>
                    <a:p>
                      <a:r>
                        <a:t>Mechanism of Action</a:t>
                      </a:r>
                    </a:p>
                  </a:txBody>
                  <a:tcPr/>
                </a:tc>
                <a:tc>
                  <a:txBody>
                    <a:bodyPr/>
                    <a:lstStyle/>
                    <a:p>
                      <a:r>
                        <a:t>Binds to α2δ subunit of voltage-gated calcium channels, reducing excitatory neurotransmitter release</a:t>
                      </a:r>
                    </a:p>
                  </a:txBody>
                  <a:tcPr/>
                </a:tc>
                <a:tc>
                  <a:txBody>
                    <a:bodyPr/>
                    <a:lstStyle/>
                    <a:p>
                      <a:r>
                        <a:t>Prodrug of gabapentin; converted to gabapentin in the intestine for extended effect</a:t>
                      </a:r>
                    </a:p>
                  </a:txBody>
                  <a:tcPr/>
                </a:tc>
                <a:tc>
                  <a:txBody>
                    <a:bodyPr/>
                    <a:lstStyle/>
                    <a:p>
                      <a:r>
                        <a:t>Binds to α2δ subunit of voltage-gated calcium channels, reducing excitatory neurotransmitter release</a:t>
                      </a:r>
                    </a:p>
                  </a:txBody>
                  <a:tcPr/>
                </a:tc>
                <a:extLst>
                  <a:ext uri="{0D108BD9-81ED-4DB2-BD59-A6C34878D82A}">
                    <a16:rowId xmlns:a16="http://schemas.microsoft.com/office/drawing/2014/main" val="10001"/>
                  </a:ext>
                </a:extLst>
              </a:tr>
              <a:tr h="681347">
                <a:tc>
                  <a:txBody>
                    <a:bodyPr/>
                    <a:lstStyle/>
                    <a:p>
                      <a:r>
                        <a:t>Half-Life</a:t>
                      </a:r>
                    </a:p>
                  </a:txBody>
                  <a:tcPr/>
                </a:tc>
                <a:tc>
                  <a:txBody>
                    <a:bodyPr/>
                    <a:lstStyle/>
                    <a:p>
                      <a:r>
                        <a:t>5-7 hours</a:t>
                      </a:r>
                    </a:p>
                  </a:txBody>
                  <a:tcPr/>
                </a:tc>
                <a:tc>
                  <a:txBody>
                    <a:bodyPr/>
                    <a:lstStyle/>
                    <a:p>
                      <a:r>
                        <a:t>5-7 hours (similar to gabapentin)</a:t>
                      </a:r>
                    </a:p>
                  </a:txBody>
                  <a:tcPr/>
                </a:tc>
                <a:tc>
                  <a:txBody>
                    <a:bodyPr/>
                    <a:lstStyle/>
                    <a:p>
                      <a:r>
                        <a:t>6-7 hours</a:t>
                      </a:r>
                    </a:p>
                  </a:txBody>
                  <a:tcPr/>
                </a:tc>
                <a:extLst>
                  <a:ext uri="{0D108BD9-81ED-4DB2-BD59-A6C34878D82A}">
                    <a16:rowId xmlns:a16="http://schemas.microsoft.com/office/drawing/2014/main" val="10002"/>
                  </a:ext>
                </a:extLst>
              </a:tr>
              <a:tr h="953887">
                <a:tc>
                  <a:txBody>
                    <a:bodyPr/>
                    <a:lstStyle/>
                    <a:p>
                      <a:r>
                        <a:t>Absorption</a:t>
                      </a:r>
                    </a:p>
                  </a:txBody>
                  <a:tcPr/>
                </a:tc>
                <a:tc>
                  <a:txBody>
                    <a:bodyPr/>
                    <a:lstStyle/>
                    <a:p>
                      <a:r>
                        <a:t>Variable, saturable absorption via L-amino acid transport system in the intestine</a:t>
                      </a:r>
                    </a:p>
                  </a:txBody>
                  <a:tcPr/>
                </a:tc>
                <a:tc>
                  <a:txBody>
                    <a:bodyPr/>
                    <a:lstStyle/>
                    <a:p>
                      <a:r>
                        <a:t>Non-saturable absorption, enabling dose-proportional pharmacokinetics</a:t>
                      </a:r>
                    </a:p>
                  </a:txBody>
                  <a:tcPr/>
                </a:tc>
                <a:tc>
                  <a:txBody>
                    <a:bodyPr/>
                    <a:lstStyle/>
                    <a:p>
                      <a:r>
                        <a:t>Linear absorption, not saturable</a:t>
                      </a:r>
                    </a:p>
                  </a:txBody>
                  <a:tcPr/>
                </a:tc>
                <a:extLst>
                  <a:ext uri="{0D108BD9-81ED-4DB2-BD59-A6C34878D82A}">
                    <a16:rowId xmlns:a16="http://schemas.microsoft.com/office/drawing/2014/main" val="10003"/>
                  </a:ext>
                </a:extLst>
              </a:tr>
              <a:tr h="739263">
                <a:tc>
                  <a:txBody>
                    <a:bodyPr/>
                    <a:lstStyle/>
                    <a:p>
                      <a:r>
                        <a:t>Bioavailability</a:t>
                      </a:r>
                    </a:p>
                  </a:txBody>
                  <a:tcPr/>
                </a:tc>
                <a:tc>
                  <a:txBody>
                    <a:bodyPr/>
                    <a:lstStyle/>
                    <a:p>
                      <a:r>
                        <a:t>Decreases with increasing doses (30-60%)</a:t>
                      </a:r>
                    </a:p>
                  </a:txBody>
                  <a:tcPr/>
                </a:tc>
                <a:tc>
                  <a:txBody>
                    <a:bodyPr/>
                    <a:lstStyle/>
                    <a:p>
                      <a:r>
                        <a:t>Consistently high (~68-75%) regardless of dose</a:t>
                      </a:r>
                    </a:p>
                  </a:txBody>
                  <a:tcPr/>
                </a:tc>
                <a:tc>
                  <a:txBody>
                    <a:bodyPr/>
                    <a:lstStyle/>
                    <a:p>
                      <a:r>
                        <a:t>High (~90%)</a:t>
                      </a:r>
                    </a:p>
                  </a:txBody>
                  <a:tcPr/>
                </a:tc>
                <a:extLst>
                  <a:ext uri="{0D108BD9-81ED-4DB2-BD59-A6C34878D82A}">
                    <a16:rowId xmlns:a16="http://schemas.microsoft.com/office/drawing/2014/main" val="10004"/>
                  </a:ext>
                </a:extLst>
              </a:tr>
              <a:tr h="739263">
                <a:tc>
                  <a:txBody>
                    <a:bodyPr/>
                    <a:lstStyle/>
                    <a:p>
                      <a:r>
                        <a:t>Clinical Indication for RLS</a:t>
                      </a:r>
                    </a:p>
                  </a:txBody>
                  <a:tcPr/>
                </a:tc>
                <a:tc>
                  <a:txBody>
                    <a:bodyPr/>
                    <a:lstStyle/>
                    <a:p>
                      <a:r>
                        <a:t>Off-label use for moderate to severe RLS symptoms</a:t>
                      </a:r>
                    </a:p>
                  </a:txBody>
                  <a:tcPr/>
                </a:tc>
                <a:tc>
                  <a:txBody>
                    <a:bodyPr/>
                    <a:lstStyle/>
                    <a:p>
                      <a:r>
                        <a:t>FDA-approved for moderate to severe RLS</a:t>
                      </a:r>
                    </a:p>
                  </a:txBody>
                  <a:tcPr/>
                </a:tc>
                <a:tc>
                  <a:txBody>
                    <a:bodyPr/>
                    <a:lstStyle/>
                    <a:p>
                      <a:r>
                        <a:t>Off-label use for RLS; effective for severe cases or refractory symptoms</a:t>
                      </a:r>
                    </a:p>
                  </a:txBody>
                  <a:tcPr/>
                </a:tc>
                <a:extLst>
                  <a:ext uri="{0D108BD9-81ED-4DB2-BD59-A6C34878D82A}">
                    <a16:rowId xmlns:a16="http://schemas.microsoft.com/office/drawing/2014/main" val="10005"/>
                  </a:ext>
                </a:extLst>
              </a:tr>
              <a:tr h="681353">
                <a:tc>
                  <a:txBody>
                    <a:bodyPr/>
                    <a:lstStyle/>
                    <a:p>
                      <a:r>
                        <a:t>Estimated Cost (per month)</a:t>
                      </a:r>
                    </a:p>
                  </a:txBody>
                  <a:tcPr/>
                </a:tc>
                <a:tc>
                  <a:txBody>
                    <a:bodyPr/>
                    <a:lstStyle/>
                    <a:p>
                      <a:r>
                        <a:t>$10-$20 (generic)</a:t>
                      </a:r>
                    </a:p>
                  </a:txBody>
                  <a:tcPr/>
                </a:tc>
                <a:tc>
                  <a:txBody>
                    <a:bodyPr/>
                    <a:lstStyle/>
                    <a:p>
                      <a:r>
                        <a:t>$300-$500</a:t>
                      </a:r>
                    </a:p>
                  </a:txBody>
                  <a:tcPr/>
                </a:tc>
                <a:tc>
                  <a:txBody>
                    <a:bodyPr/>
                    <a:lstStyle/>
                    <a:p>
                      <a:r>
                        <a:rPr dirty="0"/>
                        <a:t>$100-$150 (generic)</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722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t>Risk of Psychiatric Adverse Events in RLS Patients Treated with Dopamine Agonists</a:t>
            </a:r>
          </a:p>
        </p:txBody>
      </p:sp>
      <p:sp>
        <p:nvSpPr>
          <p:cNvPr id="3" name="Subtitle 2"/>
          <p:cNvSpPr>
            <a:spLocks noGrp="1"/>
          </p:cNvSpPr>
          <p:nvPr>
            <p:ph type="subTitle" idx="1"/>
          </p:nvPr>
        </p:nvSpPr>
        <p:spPr/>
        <p:txBody>
          <a:bodyPr>
            <a:normAutofit fontScale="92500" lnSpcReduction="10000"/>
          </a:bodyPr>
          <a:lstStyle/>
          <a:p>
            <a:r>
              <a:rPr dirty="0"/>
              <a:t>A Retrospective Claims Analysis</a:t>
            </a:r>
            <a:endParaRPr lang="en-US" dirty="0"/>
          </a:p>
          <a:p>
            <a:endParaRPr lang="en-US" dirty="0"/>
          </a:p>
          <a:p>
            <a:r>
              <a:rPr lang="en-US" dirty="0">
                <a:hlinkClick r:id="rId2"/>
              </a:rPr>
              <a:t>Increased Risk for New-Onset Psychiatric Adverse Events in Patients With Newly Diagnosed Primary Restless Legs Syndrome Who Initiate Treatment With Dopamine Agonists: A Large-Scale Retrospective Claims Matched-Cohort Analysis | Journal of Clinical Sleep Medicine</a:t>
            </a:r>
            <a:endParaRPr lang="en-US" dirty="0"/>
          </a:p>
          <a:p>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Objective</a:t>
            </a:r>
          </a:p>
        </p:txBody>
      </p:sp>
      <p:sp>
        <p:nvSpPr>
          <p:cNvPr id="3" name="Content Placeholder 2"/>
          <p:cNvSpPr>
            <a:spLocks noGrp="1"/>
          </p:cNvSpPr>
          <p:nvPr>
            <p:ph idx="1"/>
          </p:nvPr>
        </p:nvSpPr>
        <p:spPr/>
        <p:txBody>
          <a:bodyPr/>
          <a:lstStyle/>
          <a:p>
            <a:r>
              <a:t>- Investigate psychiatric risks of dopamine agonists (DAs) in patients newly diagnosed with RLS.</a:t>
            </a:r>
          </a:p>
          <a:p>
            <a:r>
              <a:t>- Compare DA-treated and untreated patients.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Methods</a:t>
            </a:r>
          </a:p>
        </p:txBody>
      </p:sp>
      <p:sp>
        <p:nvSpPr>
          <p:cNvPr id="3" name="Content Placeholder 2"/>
          <p:cNvSpPr>
            <a:spLocks noGrp="1"/>
          </p:cNvSpPr>
          <p:nvPr>
            <p:ph idx="1"/>
          </p:nvPr>
        </p:nvSpPr>
        <p:spPr/>
        <p:txBody>
          <a:bodyPr/>
          <a:lstStyle/>
          <a:p>
            <a:r>
              <a:t>- Retrospective cohort study (2008-2014).</a:t>
            </a:r>
          </a:p>
          <a:p>
            <a:r>
              <a:t>- Patients: Newly diagnosed RLS with no prior psychiatric disorders or DA use.</a:t>
            </a:r>
          </a:p>
          <a:p>
            <a:r>
              <a:t>- Matching criteria: Age, sex, region, employment status, comorbidities.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Findings</a:t>
            </a:r>
          </a:p>
        </p:txBody>
      </p:sp>
      <p:sp>
        <p:nvSpPr>
          <p:cNvPr id="3" name="Content Placeholder 2"/>
          <p:cNvSpPr>
            <a:spLocks noGrp="1"/>
          </p:cNvSpPr>
          <p:nvPr>
            <p:ph idx="1"/>
          </p:nvPr>
        </p:nvSpPr>
        <p:spPr/>
        <p:txBody>
          <a:bodyPr/>
          <a:lstStyle/>
          <a:p>
            <a:r>
              <a:t>- DA-treated patients had:</a:t>
            </a:r>
          </a:p>
          <a:p>
            <a:r>
              <a:t>  - 1.71x higher risk of any psychiatric adverse event.</a:t>
            </a:r>
          </a:p>
          <a:p>
            <a:r>
              <a:t>  - Increased risk for:</a:t>
            </a:r>
          </a:p>
          <a:p>
            <a:r>
              <a:t>    - Severe P-AEs: OR 1.68.</a:t>
            </a:r>
          </a:p>
          <a:p>
            <a:r>
              <a:t>    - Moderate P-AEs: OR 1.63.</a:t>
            </a:r>
          </a:p>
          <a:p>
            <a:r>
              <a:t>    - Mild P-AEs: OR 1.72.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4BDB7-B89E-66FB-746B-BCAB03DCD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FCF7C-5B92-E6E9-1169-996C43B549FA}"/>
              </a:ext>
            </a:extLst>
          </p:cNvPr>
          <p:cNvSpPr>
            <a:spLocks noGrp="1"/>
          </p:cNvSpPr>
          <p:nvPr>
            <p:ph type="title"/>
          </p:nvPr>
        </p:nvSpPr>
        <p:spPr/>
        <p:txBody>
          <a:bodyPr/>
          <a:lstStyle/>
          <a:p>
            <a:r>
              <a:t>Comparison: RLS vs PLMS</a:t>
            </a:r>
          </a:p>
        </p:txBody>
      </p:sp>
      <p:graphicFrame>
        <p:nvGraphicFramePr>
          <p:cNvPr id="3" name="Table 2">
            <a:extLst>
              <a:ext uri="{FF2B5EF4-FFF2-40B4-BE49-F238E27FC236}">
                <a16:creationId xmlns:a16="http://schemas.microsoft.com/office/drawing/2014/main" id="{41427E71-B540-8AD2-46B5-67B34B55F329}"/>
              </a:ext>
            </a:extLst>
          </p:cNvPr>
          <p:cNvGraphicFramePr>
            <a:graphicFrameLocks noGrp="1"/>
          </p:cNvGraphicFramePr>
          <p:nvPr/>
        </p:nvGraphicFramePr>
        <p:xfrm>
          <a:off x="457200" y="1371600"/>
          <a:ext cx="8229600" cy="26517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81000">
                <a:tc>
                  <a:txBody>
                    <a:bodyPr/>
                    <a:lstStyle/>
                    <a:p>
                      <a:r>
                        <a:t>Aspect</a:t>
                      </a:r>
                    </a:p>
                  </a:txBody>
                  <a:tcPr/>
                </a:tc>
                <a:tc>
                  <a:txBody>
                    <a:bodyPr/>
                    <a:lstStyle/>
                    <a:p>
                      <a:r>
                        <a:t>Restless Legs Syndrome (RLS)</a:t>
                      </a:r>
                    </a:p>
                  </a:txBody>
                  <a:tcPr/>
                </a:tc>
                <a:tc>
                  <a:txBody>
                    <a:bodyPr/>
                    <a:lstStyle/>
                    <a:p>
                      <a:r>
                        <a:t>Periodic Limb Movements in Sleep (PLMS)</a:t>
                      </a:r>
                    </a:p>
                  </a:txBody>
                  <a:tcPr/>
                </a:tc>
                <a:extLst>
                  <a:ext uri="{0D108BD9-81ED-4DB2-BD59-A6C34878D82A}">
                    <a16:rowId xmlns:a16="http://schemas.microsoft.com/office/drawing/2014/main" val="10000"/>
                  </a:ext>
                </a:extLst>
              </a:tr>
              <a:tr h="381000">
                <a:tc>
                  <a:txBody>
                    <a:bodyPr/>
                    <a:lstStyle/>
                    <a:p>
                      <a:r>
                        <a:t>Timing</a:t>
                      </a:r>
                    </a:p>
                  </a:txBody>
                  <a:tcPr/>
                </a:tc>
                <a:tc>
                  <a:txBody>
                    <a:bodyPr/>
                    <a:lstStyle/>
                    <a:p>
                      <a:r>
                        <a:t>Occurs during wakefulness</a:t>
                      </a:r>
                    </a:p>
                  </a:txBody>
                  <a:tcPr/>
                </a:tc>
                <a:tc>
                  <a:txBody>
                    <a:bodyPr/>
                    <a:lstStyle/>
                    <a:p>
                      <a:r>
                        <a:t>Occurs exclusively during sleep</a:t>
                      </a:r>
                    </a:p>
                  </a:txBody>
                  <a:tcPr/>
                </a:tc>
                <a:extLst>
                  <a:ext uri="{0D108BD9-81ED-4DB2-BD59-A6C34878D82A}">
                    <a16:rowId xmlns:a16="http://schemas.microsoft.com/office/drawing/2014/main" val="10001"/>
                  </a:ext>
                </a:extLst>
              </a:tr>
              <a:tr h="381000">
                <a:tc>
                  <a:txBody>
                    <a:bodyPr/>
                    <a:lstStyle/>
                    <a:p>
                      <a:r>
                        <a:t>Symptoms</a:t>
                      </a:r>
                    </a:p>
                  </a:txBody>
                  <a:tcPr/>
                </a:tc>
                <a:tc>
                  <a:txBody>
                    <a:bodyPr/>
                    <a:lstStyle/>
                    <a:p>
                      <a:r>
                        <a:t>Urge to move legs; uncomfortable sensations</a:t>
                      </a:r>
                    </a:p>
                  </a:txBody>
                  <a:tcPr/>
                </a:tc>
                <a:tc>
                  <a:txBody>
                    <a:bodyPr/>
                    <a:lstStyle/>
                    <a:p>
                      <a:r>
                        <a:t>Involuntary limb movements</a:t>
                      </a:r>
                    </a:p>
                  </a:txBody>
                  <a:tcPr/>
                </a:tc>
                <a:extLst>
                  <a:ext uri="{0D108BD9-81ED-4DB2-BD59-A6C34878D82A}">
                    <a16:rowId xmlns:a16="http://schemas.microsoft.com/office/drawing/2014/main" val="10002"/>
                  </a:ext>
                </a:extLst>
              </a:tr>
              <a:tr h="381000">
                <a:tc>
                  <a:txBody>
                    <a:bodyPr/>
                    <a:lstStyle/>
                    <a:p>
                      <a:r>
                        <a:t>Awareness</a:t>
                      </a:r>
                    </a:p>
                  </a:txBody>
                  <a:tcPr/>
                </a:tc>
                <a:tc>
                  <a:txBody>
                    <a:bodyPr/>
                    <a:lstStyle/>
                    <a:p>
                      <a:r>
                        <a:t>Patient is aware</a:t>
                      </a:r>
                    </a:p>
                  </a:txBody>
                  <a:tcPr/>
                </a:tc>
                <a:tc>
                  <a:txBody>
                    <a:bodyPr/>
                    <a:lstStyle/>
                    <a:p>
                      <a:r>
                        <a:t>Patient is often unaware</a:t>
                      </a:r>
                    </a:p>
                  </a:txBody>
                  <a:tcPr/>
                </a:tc>
                <a:extLst>
                  <a:ext uri="{0D108BD9-81ED-4DB2-BD59-A6C34878D82A}">
                    <a16:rowId xmlns:a16="http://schemas.microsoft.com/office/drawing/2014/main" val="10003"/>
                  </a:ext>
                </a:extLst>
              </a:tr>
              <a:tr h="381000">
                <a:tc>
                  <a:txBody>
                    <a:bodyPr/>
                    <a:lstStyle/>
                    <a:p>
                      <a:r>
                        <a:t>Diagnosis</a:t>
                      </a:r>
                    </a:p>
                  </a:txBody>
                  <a:tcPr/>
                </a:tc>
                <a:tc>
                  <a:txBody>
                    <a:bodyPr/>
                    <a:lstStyle/>
                    <a:p>
                      <a:r>
                        <a:t>Based on clinical history</a:t>
                      </a:r>
                    </a:p>
                  </a:txBody>
                  <a:tcPr/>
                </a:tc>
                <a:tc>
                  <a:txBody>
                    <a:bodyPr/>
                    <a:lstStyle/>
                    <a:p>
                      <a:r>
                        <a:t>Confirmed via polysomnography</a:t>
                      </a:r>
                    </a:p>
                  </a:txBody>
                  <a:tcPr/>
                </a:tc>
                <a:extLst>
                  <a:ext uri="{0D108BD9-81ED-4DB2-BD59-A6C34878D82A}">
                    <a16:rowId xmlns:a16="http://schemas.microsoft.com/office/drawing/2014/main" val="10004"/>
                  </a:ext>
                </a:extLst>
              </a:tr>
              <a:tr h="381000">
                <a:tc>
                  <a:txBody>
                    <a:bodyPr/>
                    <a:lstStyle/>
                    <a:p>
                      <a:r>
                        <a:t>Treatment</a:t>
                      </a:r>
                    </a:p>
                  </a:txBody>
                  <a:tcPr/>
                </a:tc>
                <a:tc>
                  <a:txBody>
                    <a:bodyPr/>
                    <a:lstStyle/>
                    <a:p>
                      <a:r>
                        <a:t>Dopaminergic agents, gabapentinoids, iron supplements</a:t>
                      </a:r>
                    </a:p>
                  </a:txBody>
                  <a:tcPr/>
                </a:tc>
                <a:tc>
                  <a:txBody>
                    <a:bodyPr/>
                    <a:lstStyle/>
                    <a:p>
                      <a:r>
                        <a:t>Focus on underlying conditions</a:t>
                      </a:r>
                    </a:p>
                  </a:txBody>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30FB79C9-7122-8CD8-7CE8-1A9F45293B41}"/>
              </a:ext>
            </a:extLst>
          </p:cNvPr>
          <p:cNvSpPr txBox="1"/>
          <p:nvPr/>
        </p:nvSpPr>
        <p:spPr>
          <a:xfrm>
            <a:off x="457200" y="4738548"/>
            <a:ext cx="8474149" cy="1754326"/>
          </a:xfrm>
          <a:prstGeom prst="rect">
            <a:avLst/>
          </a:prstGeom>
          <a:noFill/>
        </p:spPr>
        <p:txBody>
          <a:bodyPr wrap="square">
            <a:spAutoFit/>
          </a:bodyPr>
          <a:lstStyle/>
          <a:p>
            <a:r>
              <a:rPr lang="en-US" dirty="0"/>
              <a:t>1. American Academy of Sleep Medicine (AASM): 'Clinical Practice Guidelines for RLS and PLMS’,  </a:t>
            </a:r>
            <a:r>
              <a:rPr lang="en-US" dirty="0">
                <a:hlinkClick r:id="rId2"/>
              </a:rPr>
              <a:t>https://jcsm.aasm.org/doi/pdf/10.5664/jcsm.11390</a:t>
            </a:r>
            <a:endParaRPr lang="en-US" dirty="0"/>
          </a:p>
          <a:p>
            <a:r>
              <a:rPr lang="en-US" dirty="0"/>
              <a:t>2. UpToDate: 'Clinical features and diagnosis of restless legs syndrome and periodic limb movement disorder in adults’,  </a:t>
            </a:r>
            <a:r>
              <a:rPr lang="en-US" dirty="0">
                <a:hlinkClick r:id="rId3"/>
              </a:rPr>
              <a:t>https://www.uptodate.com/contents/clinical-features-and-diagnosis-of-restless-legs-syndrome-and-periodic-limb-movement-disorder-in-adults</a:t>
            </a:r>
            <a:endParaRPr lang="en-US" dirty="0"/>
          </a:p>
        </p:txBody>
      </p:sp>
    </p:spTree>
    <p:extLst>
      <p:ext uri="{BB962C8B-B14F-4D97-AF65-F5344CB8AC3E}">
        <p14:creationId xmlns:p14="http://schemas.microsoft.com/office/powerpoint/2010/main" val="454149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Psychiatric Adverse Events</a:t>
            </a:r>
          </a:p>
        </p:txBody>
      </p:sp>
      <p:sp>
        <p:nvSpPr>
          <p:cNvPr id="3" name="Content Placeholder 2"/>
          <p:cNvSpPr>
            <a:spLocks noGrp="1"/>
          </p:cNvSpPr>
          <p:nvPr>
            <p:ph idx="1"/>
          </p:nvPr>
        </p:nvSpPr>
        <p:spPr/>
        <p:txBody>
          <a:bodyPr/>
          <a:lstStyle/>
          <a:p>
            <a:r>
              <a:t>- Types of P-AEs observed:</a:t>
            </a:r>
          </a:p>
          <a:p>
            <a:r>
              <a:t>  - Psychosis, mania, impulse control disorders.</a:t>
            </a:r>
          </a:p>
          <a:p>
            <a:r>
              <a:t>  - Dopamine Agonist Withdrawal Syndrome (DAWS).</a:t>
            </a:r>
          </a:p>
          <a:p>
            <a:r>
              <a:t>- Symptoms resolved in some cases after stopping DAs.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518520-560F-570C-45ED-3E467F1CF8AD}"/>
              </a:ext>
            </a:extLst>
          </p:cNvPr>
          <p:cNvSpPr>
            <a:spLocks noGrp="1"/>
          </p:cNvSpPr>
          <p:nvPr>
            <p:ph idx="1"/>
          </p:nvPr>
        </p:nvSpPr>
        <p:spPr>
          <a:xfrm>
            <a:off x="360045" y="203200"/>
            <a:ext cx="8423910" cy="6573520"/>
          </a:xfrm>
        </p:spPr>
        <p:txBody>
          <a:bodyPr>
            <a:normAutofit/>
          </a:bodyPr>
          <a:lstStyle/>
          <a:p>
            <a:r>
              <a:rPr lang="en-US" dirty="0"/>
              <a:t>Pramipexole, ropinirole, and </a:t>
            </a:r>
            <a:r>
              <a:rPr lang="en-US" dirty="0" err="1"/>
              <a:t>rotigotine</a:t>
            </a:r>
            <a:r>
              <a:rPr lang="en-US" dirty="0"/>
              <a:t> have a high D3 receptor affinity.  </a:t>
            </a:r>
          </a:p>
          <a:p>
            <a:r>
              <a:rPr lang="en-US" dirty="0"/>
              <a:t>“The D3 receptor plays an important role in modulating the physiologic and emotional experience of novelty, reward, and risk assessment, and its activation likely explains the relatively higher rates of psychopathology among patients taking DAs.”</a:t>
            </a:r>
          </a:p>
          <a:p>
            <a:r>
              <a:rPr lang="en-US" dirty="0"/>
              <a:t>In comparison, L-dopa is a precursor to dopamine and increases the availability of dopamine without specificity for a dopamine receptor. </a:t>
            </a:r>
          </a:p>
          <a:p>
            <a:r>
              <a:rPr lang="en-US" dirty="0"/>
              <a:t>Among patients with PD, the link between DA treatment and the development of psychiatric adverse events (P-AEs) is well documented. Such P-AEs include psychoses and hallucinations; mania and hypomania; wandering; dopamine dysregulation syndrome, in which compulsive drug consumption is accompanied by psychomotor agitation and euphoria, drug-related dyskinesias, resistance to DA dose reduction, and withdrawal symptoms which may include depression, anxiety and/or </a:t>
            </a:r>
            <a:r>
              <a:rPr lang="en-US" dirty="0" err="1"/>
              <a:t>im</a:t>
            </a:r>
            <a:r>
              <a:rPr lang="en-US" dirty="0"/>
              <a:t> paired occupational and social functioning; </a:t>
            </a:r>
            <a:r>
              <a:rPr lang="en-US" dirty="0" err="1"/>
              <a:t>punding</a:t>
            </a:r>
            <a:r>
              <a:rPr lang="en-US" dirty="0"/>
              <a:t>, which manifests as repetitive and complex, albeit pointless, behaviors; and dopamine agonist withdrawal syndrome (DAWS), which is characterized by anxiety, panic attacks, depression, agitation, irritability, dysphoria, insomnia, fatigue, generalized pain, and drug cravings.</a:t>
            </a:r>
          </a:p>
        </p:txBody>
      </p:sp>
    </p:spTree>
    <p:extLst>
      <p:ext uri="{BB962C8B-B14F-4D97-AF65-F5344CB8AC3E}">
        <p14:creationId xmlns:p14="http://schemas.microsoft.com/office/powerpoint/2010/main" val="3907394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Limitations</a:t>
            </a:r>
          </a:p>
        </p:txBody>
      </p:sp>
      <p:sp>
        <p:nvSpPr>
          <p:cNvPr id="3" name="Content Placeholder 2"/>
          <p:cNvSpPr>
            <a:spLocks noGrp="1"/>
          </p:cNvSpPr>
          <p:nvPr>
            <p:ph idx="1"/>
          </p:nvPr>
        </p:nvSpPr>
        <p:spPr/>
        <p:txBody>
          <a:bodyPr/>
          <a:lstStyle/>
          <a:p>
            <a:r>
              <a:t>- Data limitations:</a:t>
            </a:r>
          </a:p>
          <a:p>
            <a:r>
              <a:t>  - Retrospective design.</a:t>
            </a:r>
          </a:p>
          <a:p>
            <a:r>
              <a:t>  - Psychiatric diagnoses based on clinical impression.</a:t>
            </a:r>
          </a:p>
          <a:p>
            <a:r>
              <a:t>  - Limited generalizability.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Conclusion</a:t>
            </a:r>
          </a:p>
        </p:txBody>
      </p:sp>
      <p:sp>
        <p:nvSpPr>
          <p:cNvPr id="3" name="Content Placeholder 2"/>
          <p:cNvSpPr>
            <a:spLocks noGrp="1"/>
          </p:cNvSpPr>
          <p:nvPr>
            <p:ph idx="1"/>
          </p:nvPr>
        </p:nvSpPr>
        <p:spPr/>
        <p:txBody>
          <a:bodyPr/>
          <a:lstStyle/>
          <a:p>
            <a:r>
              <a:t>- Dopamine agonists increase the risk of psychiatric adverse events in RLS patients.</a:t>
            </a:r>
          </a:p>
          <a:p>
            <a:r>
              <a:t>- Clinical implication: Monitor closely for psychiatric symptoms in DA-treated patients.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01AA-8F9E-0870-42F0-327D5C3199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2F1F81-DBD9-4A66-106F-7E40EF75688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30462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Sleep</a:t>
            </a:r>
            <a:r>
              <a:rPr lang="en-US" altLang="en-US" sz="1000">
                <a:solidFill>
                  <a:srgbClr val="333333"/>
                </a:solidFill>
              </a:rPr>
              <a:t>, Volume 46, Issue 10, October 2023, zsad190, </a:t>
            </a:r>
            <a:r>
              <a:rPr lang="en-US" altLang="en-US" sz="1000">
                <a:solidFill>
                  <a:srgbClr val="333333"/>
                </a:solidFill>
                <a:hlinkClick r:id="rId3"/>
              </a:rPr>
              <a:t>https://doi.org/10.1093/sleep/zsad190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Graphical Abstract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575310" y="803910"/>
            <a:ext cx="7993380" cy="52501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906051" y="2150362"/>
            <a:ext cx="5860051" cy="1559357"/>
            <a:chOff x="6081624" y="1998368"/>
            <a:chExt cx="5613457" cy="782175"/>
          </a:xfrm>
          <a:solidFill>
            <a:schemeClr val="accent4"/>
          </a:solidFill>
        </p:grpSpPr>
        <p:sp>
          <p:nvSpPr>
            <p:cNvPr id="10" name="Rectangle 9">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white and black table&#10;&#10;Description automatically generated">
            <a:extLst>
              <a:ext uri="{FF2B5EF4-FFF2-40B4-BE49-F238E27FC236}">
                <a16:creationId xmlns:a16="http://schemas.microsoft.com/office/drawing/2014/main" id="{955D1D18-988F-8B64-73DA-7838098D178B}"/>
              </a:ext>
            </a:extLst>
          </p:cNvPr>
          <p:cNvPicPr>
            <a:picLocks noChangeAspect="1"/>
          </p:cNvPicPr>
          <p:nvPr/>
        </p:nvPicPr>
        <p:blipFill>
          <a:blip r:embed="rId2"/>
          <a:srcRect r="9149" b="-2"/>
          <a:stretch/>
        </p:blipFill>
        <p:spPr>
          <a:xfrm>
            <a:off x="628650" y="704765"/>
            <a:ext cx="7971282" cy="5440003"/>
          </a:xfrm>
          <a:prstGeom prst="rect">
            <a:avLst/>
          </a:prstGeom>
        </p:spPr>
      </p:pic>
    </p:spTree>
    <p:extLst>
      <p:ext uri="{BB962C8B-B14F-4D97-AF65-F5344CB8AC3E}">
        <p14:creationId xmlns:p14="http://schemas.microsoft.com/office/powerpoint/2010/main" val="320875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dirty="0"/>
              <a:t>RLS Treatment Recommendations Overview</a:t>
            </a:r>
          </a:p>
        </p:txBody>
      </p:sp>
      <p:graphicFrame>
        <p:nvGraphicFramePr>
          <p:cNvPr id="5" name="Content Placeholder 2">
            <a:extLst>
              <a:ext uri="{FF2B5EF4-FFF2-40B4-BE49-F238E27FC236}">
                <a16:creationId xmlns:a16="http://schemas.microsoft.com/office/drawing/2014/main" id="{D73C389E-2744-E539-0A4E-B574879C0E88}"/>
              </a:ext>
            </a:extLst>
          </p:cNvPr>
          <p:cNvGraphicFramePr>
            <a:graphicFrameLocks noGrp="1"/>
          </p:cNvGraphicFramePr>
          <p:nvPr>
            <p:ph idx="1"/>
            <p:extLst>
              <p:ext uri="{D42A27DB-BD31-4B8C-83A1-F6EECF244321}">
                <p14:modId xmlns:p14="http://schemas.microsoft.com/office/powerpoint/2010/main" val="428373912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52885-EDFA-E3F3-C999-F1F4C310AB4C}"/>
              </a:ext>
            </a:extLst>
          </p:cNvPr>
          <p:cNvSpPr>
            <a:spLocks noGrp="1"/>
          </p:cNvSpPr>
          <p:nvPr>
            <p:ph type="title"/>
          </p:nvPr>
        </p:nvSpPr>
        <p:spPr>
          <a:xfrm>
            <a:off x="515125" y="1153572"/>
            <a:ext cx="2400300" cy="4461163"/>
          </a:xfrm>
        </p:spPr>
        <p:txBody>
          <a:bodyPr>
            <a:normAutofit/>
          </a:bodyPr>
          <a:lstStyle/>
          <a:p>
            <a:r>
              <a:rPr lang="en-US" dirty="0">
                <a:solidFill>
                  <a:srgbClr val="FFFFFF"/>
                </a:solidFill>
              </a:rPr>
              <a:t>Summary of the Updates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4F2282A-967F-4907-AE3E-9B97AE55D1AC}"/>
              </a:ext>
            </a:extLst>
          </p:cNvPr>
          <p:cNvSpPr>
            <a:spLocks noGrp="1"/>
          </p:cNvSpPr>
          <p:nvPr>
            <p:ph idx="1"/>
          </p:nvPr>
        </p:nvSpPr>
        <p:spPr>
          <a:xfrm>
            <a:off x="3335481" y="591344"/>
            <a:ext cx="5179868" cy="5585619"/>
          </a:xfrm>
        </p:spPr>
        <p:txBody>
          <a:bodyPr anchor="ctr">
            <a:normAutofit/>
          </a:bodyPr>
          <a:lstStyle/>
          <a:p>
            <a:r>
              <a:rPr lang="en-US" sz="1700" dirty="0"/>
              <a:t>Evaluate for and treat underlying conditions that can exacerbate RLS</a:t>
            </a:r>
          </a:p>
          <a:p>
            <a:pPr lvl="1"/>
            <a:r>
              <a:rPr lang="en-US" sz="1700" dirty="0"/>
              <a:t>Iron Deficiency</a:t>
            </a:r>
          </a:p>
          <a:p>
            <a:pPr lvl="1"/>
            <a:r>
              <a:rPr lang="en-US" sz="1700" dirty="0"/>
              <a:t>OSA, PLMS</a:t>
            </a:r>
          </a:p>
          <a:p>
            <a:pPr lvl="1"/>
            <a:r>
              <a:rPr lang="en-US" sz="1700" dirty="0"/>
              <a:t>CKD, ESRD</a:t>
            </a:r>
          </a:p>
          <a:p>
            <a:pPr lvl="1"/>
            <a:r>
              <a:rPr lang="en-US" sz="1700" dirty="0"/>
              <a:t>Alcohol, caffeine, antihistaminergic, serotonergic, antidopaminergic medications</a:t>
            </a:r>
          </a:p>
          <a:p>
            <a:pPr lvl="1"/>
            <a:r>
              <a:rPr lang="en-US" sz="1700" dirty="0"/>
              <a:t>Diabetes, COPD</a:t>
            </a:r>
          </a:p>
          <a:p>
            <a:r>
              <a:rPr lang="en-US" sz="1700" dirty="0"/>
              <a:t>Check iron status and supplement iron if indicated</a:t>
            </a:r>
          </a:p>
          <a:p>
            <a:r>
              <a:rPr lang="en-US" sz="1700" dirty="0"/>
              <a:t>Strong recommendation for alpha-2-delta ligands as first line therapies for RLS</a:t>
            </a:r>
          </a:p>
          <a:p>
            <a:pPr lvl="1"/>
            <a:r>
              <a:rPr lang="en-US" sz="1700" dirty="0"/>
              <a:t>Gabapentin </a:t>
            </a:r>
            <a:r>
              <a:rPr lang="en-US" sz="1700" dirty="0" err="1"/>
              <a:t>enacarbil</a:t>
            </a:r>
            <a:r>
              <a:rPr lang="en-US" sz="1700" dirty="0"/>
              <a:t>, Gabapentin, Pregabalin</a:t>
            </a:r>
          </a:p>
          <a:p>
            <a:r>
              <a:rPr lang="en-US" sz="1700" dirty="0"/>
              <a:t>Move away from using dopaminergic drugs (pramipexole, ropinirole, </a:t>
            </a:r>
            <a:r>
              <a:rPr lang="en-US" sz="1700" dirty="0" err="1"/>
              <a:t>rotigotine</a:t>
            </a:r>
            <a:r>
              <a:rPr lang="en-US" sz="1700" dirty="0"/>
              <a:t>) as first line agents due to risk of augmentation. </a:t>
            </a:r>
          </a:p>
          <a:p>
            <a:r>
              <a:rPr lang="en-US" sz="1700" dirty="0"/>
              <a:t>New Non-pharm treatment:  </a:t>
            </a:r>
            <a:r>
              <a:rPr lang="en-US" sz="1700" b="0" i="0" dirty="0">
                <a:effectLst/>
                <a:latin typeface="Lato" panose="020F0502020204030204" pitchFamily="34" charset="0"/>
              </a:rPr>
              <a:t>high-frequency peroneal nerve stimulation</a:t>
            </a:r>
            <a:endParaRPr lang="en-US" sz="1700" dirty="0"/>
          </a:p>
          <a:p>
            <a:endParaRPr lang="en-US" sz="1700" dirty="0"/>
          </a:p>
        </p:txBody>
      </p:sp>
    </p:spTree>
    <p:extLst>
      <p:ext uri="{BB962C8B-B14F-4D97-AF65-F5344CB8AC3E}">
        <p14:creationId xmlns:p14="http://schemas.microsoft.com/office/powerpoint/2010/main" val="281032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97E64B-1040-83EB-013E-6B909E1C338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CE0A7CB-5B83-CA3E-4FDB-944B89B673D9}"/>
              </a:ext>
            </a:extLst>
          </p:cNvPr>
          <p:cNvSpPr>
            <a:spLocks noGrp="1"/>
          </p:cNvSpPr>
          <p:nvPr>
            <p:ph type="title"/>
          </p:nvPr>
        </p:nvSpPr>
        <p:spPr>
          <a:xfrm>
            <a:off x="606478" y="386930"/>
            <a:ext cx="6927525" cy="1188950"/>
          </a:xfrm>
        </p:spPr>
        <p:txBody>
          <a:bodyPr anchor="b">
            <a:normAutofit/>
          </a:bodyPr>
          <a:lstStyle/>
          <a:p>
            <a:r>
              <a:rPr lang="en-US" sz="3600" dirty="0"/>
              <a:t>Good Practice Statement for RLS Management</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CF48BA-B3C0-2039-D8FD-03DF311BE014}"/>
              </a:ext>
            </a:extLst>
          </p:cNvPr>
          <p:cNvSpPr>
            <a:spLocks noGrp="1"/>
          </p:cNvSpPr>
          <p:nvPr>
            <p:ph idx="1"/>
          </p:nvPr>
        </p:nvSpPr>
        <p:spPr>
          <a:xfrm>
            <a:off x="595245" y="2599509"/>
            <a:ext cx="7607751" cy="3435531"/>
          </a:xfrm>
        </p:spPr>
        <p:txBody>
          <a:bodyPr anchor="ctr">
            <a:normAutofit/>
          </a:bodyPr>
          <a:lstStyle/>
          <a:p>
            <a:pPr marL="0" indent="0">
              <a:buNone/>
            </a:pPr>
            <a:r>
              <a:rPr lang="en-US" b="1" dirty="0"/>
              <a:t>#1  First Step</a:t>
            </a:r>
          </a:p>
          <a:p>
            <a:pPr marL="0" indent="0">
              <a:buNone/>
            </a:pPr>
            <a:r>
              <a:rPr lang="en-US" dirty="0"/>
              <a:t>Address exacerbating factors</a:t>
            </a:r>
          </a:p>
          <a:p>
            <a:r>
              <a:rPr lang="en-US" dirty="0"/>
              <a:t>Alcohol, caffeine, antihistaminergic, serotonergic, antidopaminergic medications</a:t>
            </a:r>
          </a:p>
          <a:p>
            <a:r>
              <a:rPr lang="en-US" dirty="0"/>
              <a:t> Untreated obstructive sleep apnea</a:t>
            </a:r>
          </a:p>
          <a:p>
            <a:r>
              <a:rPr lang="en-US" dirty="0"/>
              <a:t>CKD</a:t>
            </a:r>
          </a:p>
          <a:p>
            <a:r>
              <a:rPr lang="en-US" dirty="0"/>
              <a:t>Pregnancy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2616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B17FCB6-68FB-8149-968B-176E379DC080}"/>
              </a:ext>
            </a:extLst>
          </p:cNvPr>
          <p:cNvSpPr>
            <a:spLocks noGrp="1"/>
          </p:cNvSpPr>
          <p:nvPr>
            <p:ph type="title"/>
          </p:nvPr>
        </p:nvSpPr>
        <p:spPr>
          <a:xfrm>
            <a:off x="606478" y="386930"/>
            <a:ext cx="6927525" cy="1188950"/>
          </a:xfrm>
        </p:spPr>
        <p:txBody>
          <a:bodyPr anchor="b">
            <a:normAutofit/>
          </a:bodyPr>
          <a:lstStyle/>
          <a:p>
            <a:r>
              <a:rPr lang="en-US" sz="3600"/>
              <a:t>Good Practice Statement for RLS Management</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6405AF-53A6-AE95-3339-28120F52B8CD}"/>
              </a:ext>
            </a:extLst>
          </p:cNvPr>
          <p:cNvSpPr>
            <a:spLocks noGrp="1"/>
          </p:cNvSpPr>
          <p:nvPr>
            <p:ph idx="1"/>
          </p:nvPr>
        </p:nvSpPr>
        <p:spPr>
          <a:xfrm>
            <a:off x="595245" y="2599509"/>
            <a:ext cx="7607751" cy="3435531"/>
          </a:xfrm>
        </p:spPr>
        <p:txBody>
          <a:bodyPr anchor="ctr">
            <a:normAutofit/>
          </a:bodyPr>
          <a:lstStyle/>
          <a:p>
            <a:pPr marL="0" indent="0">
              <a:buNone/>
            </a:pPr>
            <a:r>
              <a:rPr lang="en-US" sz="1800"/>
              <a:t>Iron Studies </a:t>
            </a:r>
          </a:p>
          <a:p>
            <a:pPr lvl="1"/>
            <a:r>
              <a:rPr lang="en-US" dirty="0"/>
              <a:t>Regular testing of serum iron studies (ferritin and transferrin saturation) is essential for patients with significant RLS</a:t>
            </a:r>
          </a:p>
          <a:p>
            <a:pPr lvl="1"/>
            <a:r>
              <a:rPr lang="en-US" dirty="0"/>
              <a:t>Conduct iron tests in the morning and avoid iron supplements/foods 24 hours before test</a:t>
            </a:r>
          </a:p>
          <a:p>
            <a:pPr marL="0" indent="0">
              <a:buNone/>
            </a:pPr>
            <a:r>
              <a:rPr lang="en-US" sz="1800"/>
              <a:t>Iron Supplementation Thresholds:</a:t>
            </a:r>
          </a:p>
          <a:p>
            <a:r>
              <a:rPr lang="en-US" sz="1800"/>
              <a:t>Adults:</a:t>
            </a:r>
          </a:p>
          <a:p>
            <a:pPr lvl="1"/>
            <a:r>
              <a:rPr lang="en-US" dirty="0"/>
              <a:t>Serum ferritin ≤ 75 ng/mL or transferrin saturation &lt; 20% (oral/IV).</a:t>
            </a:r>
          </a:p>
          <a:p>
            <a:pPr lvl="1"/>
            <a:r>
              <a:rPr lang="en-US" dirty="0"/>
              <a:t>Use only IV iron for ferritin levels 75–100 ng/</a:t>
            </a:r>
            <a:r>
              <a:rPr lang="en-US"/>
              <a:t>mL.</a:t>
            </a:r>
            <a:endParaRPr lang="en-US" dirty="0"/>
          </a:p>
          <a:p>
            <a:r>
              <a:rPr lang="en-US" sz="1800"/>
              <a:t>Children: Serum ferritin &lt; 50 ng/mL (oral/IV).</a:t>
            </a:r>
          </a:p>
          <a:p>
            <a:r>
              <a:rPr lang="en-US" sz="1800"/>
              <a:t>Thresholds differ from general population recommendations.</a:t>
            </a:r>
          </a:p>
        </p:txBody>
      </p:sp>
    </p:spTree>
    <p:extLst>
      <p:ext uri="{BB962C8B-B14F-4D97-AF65-F5344CB8AC3E}">
        <p14:creationId xmlns:p14="http://schemas.microsoft.com/office/powerpoint/2010/main" val="2517233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2A7839-E94E-55AB-31E7-9A663178C66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B288A2-B79D-423C-BB53-B499E7553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BD1B4E2-3A3A-7233-A8C2-54A44ED8C6F0}"/>
              </a:ext>
            </a:extLst>
          </p:cNvPr>
          <p:cNvSpPr>
            <a:spLocks noGrp="1"/>
          </p:cNvSpPr>
          <p:nvPr>
            <p:ph type="title"/>
          </p:nvPr>
        </p:nvSpPr>
        <p:spPr>
          <a:xfrm>
            <a:off x="606478" y="386930"/>
            <a:ext cx="6927525" cy="1188950"/>
          </a:xfrm>
        </p:spPr>
        <p:txBody>
          <a:bodyPr anchor="b">
            <a:normAutofit/>
          </a:bodyPr>
          <a:lstStyle/>
          <a:p>
            <a:r>
              <a:rPr lang="en-US" sz="3600" dirty="0"/>
              <a:t>Strong Recommendations for Specific Treatments</a:t>
            </a:r>
          </a:p>
        </p:txBody>
      </p:sp>
      <p:grpSp>
        <p:nvGrpSpPr>
          <p:cNvPr id="11" name="Group 10">
            <a:extLst>
              <a:ext uri="{FF2B5EF4-FFF2-40B4-BE49-F238E27FC236}">
                <a16:creationId xmlns:a16="http://schemas.microsoft.com/office/drawing/2014/main" id="{04FE8475-74F2-E2CA-0B11-52BB05BD85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0A950858-8162-864F-9229-C9E8F38BE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6C76A5-D1C9-7D91-9B22-90B185621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F4DEFEE-8686-C1C7-0817-3CC96689B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7B288E-FFC4-96D0-9323-9DD95A57D182}"/>
              </a:ext>
            </a:extLst>
          </p:cNvPr>
          <p:cNvSpPr>
            <a:spLocks noGrp="1"/>
          </p:cNvSpPr>
          <p:nvPr>
            <p:ph idx="1"/>
          </p:nvPr>
        </p:nvSpPr>
        <p:spPr>
          <a:xfrm>
            <a:off x="595245" y="2599509"/>
            <a:ext cx="7607751" cy="3751415"/>
          </a:xfrm>
        </p:spPr>
        <p:txBody>
          <a:bodyPr anchor="ctr">
            <a:normAutofit/>
          </a:bodyPr>
          <a:lstStyle/>
          <a:p>
            <a:r>
              <a:rPr lang="en-US" dirty="0"/>
              <a:t>Gabapentin </a:t>
            </a:r>
            <a:r>
              <a:rPr lang="en-US" dirty="0" err="1"/>
              <a:t>Enacarbil</a:t>
            </a:r>
            <a:r>
              <a:rPr lang="en-US" dirty="0"/>
              <a:t>: Recommended over no treatment</a:t>
            </a:r>
          </a:p>
          <a:p>
            <a:r>
              <a:rPr lang="en-US" dirty="0"/>
              <a:t>Gabapentin: Recommended over no treatment</a:t>
            </a:r>
          </a:p>
          <a:p>
            <a:r>
              <a:rPr lang="en-US" dirty="0"/>
              <a:t>Pregabalin: Recommended over no treatment.</a:t>
            </a:r>
          </a:p>
          <a:p>
            <a:pPr lvl="1"/>
            <a:r>
              <a:rPr lang="en-US" dirty="0"/>
              <a:t>What is Gabapentin </a:t>
            </a:r>
            <a:r>
              <a:rPr lang="en-US" dirty="0" err="1"/>
              <a:t>Enacarbil</a:t>
            </a:r>
            <a:r>
              <a:rPr lang="en-US" dirty="0"/>
              <a:t>?  </a:t>
            </a:r>
          </a:p>
          <a:p>
            <a:pPr lvl="1"/>
            <a:endParaRPr lang="en-US" dirty="0"/>
          </a:p>
          <a:p>
            <a:r>
              <a:rPr lang="en-US" dirty="0"/>
              <a:t>IV ferric </a:t>
            </a:r>
            <a:r>
              <a:rPr lang="en-US" dirty="0" err="1"/>
              <a:t>carboxymaltose</a:t>
            </a:r>
            <a:r>
              <a:rPr lang="en-US" dirty="0"/>
              <a:t>: Recommended for patients with appropriate iron status.</a:t>
            </a:r>
          </a:p>
          <a:p>
            <a:endParaRPr lang="en-US" dirty="0"/>
          </a:p>
          <a:p>
            <a:r>
              <a:rPr lang="en-US" dirty="0"/>
              <a:t>Cabergoline: Strongly recommended against use</a:t>
            </a:r>
          </a:p>
          <a:p>
            <a:pPr marL="0" indent="0">
              <a:buNone/>
            </a:pPr>
            <a:endParaRPr lang="en-US" sz="1800"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87557C8C-AFB9-FD37-CF3E-C6730D26E1F1}"/>
                  </a:ext>
                </a:extLst>
              </p:cNvPr>
              <p:cNvGraphicFramePr>
                <a:graphicFrameLocks noChangeAspect="1"/>
              </p:cNvGraphicFramePr>
              <p:nvPr>
                <p:extLst>
                  <p:ext uri="{D42A27DB-BD31-4B8C-83A1-F6EECF244321}">
                    <p14:modId xmlns:p14="http://schemas.microsoft.com/office/powerpoint/2010/main" val="3116716311"/>
                  </p:ext>
                </p:extLst>
              </p:nvPr>
            </p:nvGraphicFramePr>
            <p:xfrm>
              <a:off x="4531358" y="3851350"/>
              <a:ext cx="602952" cy="452214"/>
            </p:xfrm>
            <a:graphic>
              <a:graphicData uri="http://schemas.microsoft.com/office/powerpoint/2016/slidezoom">
                <pslz:sldZm>
                  <pslz:sldZmObj sldId="287" cId="0">
                    <pslz:zmPr id="{D04EA810-9388-4C03-A570-847878D92156}" transitionDur="1000">
                      <p166:blipFill xmlns:p166="http://schemas.microsoft.com/office/powerpoint/2016/6/main">
                        <a:blip r:embed="rId3"/>
                        <a:stretch>
                          <a:fillRect/>
                        </a:stretch>
                      </p166:blipFill>
                      <p166:spPr xmlns:p166="http://schemas.microsoft.com/office/powerpoint/2016/6/main">
                        <a:xfrm>
                          <a:off x="0" y="0"/>
                          <a:ext cx="602952" cy="452214"/>
                        </a:xfrm>
                        <a:prstGeom prst="rect">
                          <a:avLst/>
                        </a:prstGeom>
                        <a:ln w="3175">
                          <a:solidFill>
                            <a:prstClr val="ltGray"/>
                          </a:solidFill>
                        </a:ln>
                      </p166:spPr>
                    </pslz:zmPr>
                  </pslz:sldZmObj>
                </pslz:sldZm>
              </a:graphicData>
            </a:graphic>
          </p:graphicFrame>
        </mc:Choice>
        <mc:Fallback xmlns="">
          <p:pic>
            <p:nvPicPr>
              <p:cNvPr id="5" name="Slide Zoom 4">
                <a:hlinkClick r:id="rId6" action="ppaction://hlinksldjump"/>
                <a:extLst>
                  <a:ext uri="{FF2B5EF4-FFF2-40B4-BE49-F238E27FC236}">
                    <a16:creationId xmlns:a16="http://schemas.microsoft.com/office/drawing/2014/main" id="{87557C8C-AFB9-FD37-CF3E-C6730D26E1F1}"/>
                  </a:ext>
                </a:extLst>
              </p:cNvPr>
              <p:cNvPicPr>
                <a:picLocks noGrp="1" noRot="1" noChangeAspect="1" noMove="1" noResize="1" noEditPoints="1" noAdjustHandles="1" noChangeArrowheads="1" noChangeShapeType="1"/>
              </p:cNvPicPr>
              <p:nvPr/>
            </p:nvPicPr>
            <p:blipFill>
              <a:blip r:embed="rId7"/>
              <a:stretch>
                <a:fillRect/>
              </a:stretch>
            </p:blipFill>
            <p:spPr>
              <a:xfrm>
                <a:off x="4531358" y="3851350"/>
                <a:ext cx="602952" cy="452214"/>
              </a:xfrm>
              <a:prstGeom prst="rect">
                <a:avLst/>
              </a:prstGeom>
              <a:ln w="3175">
                <a:solidFill>
                  <a:prstClr val="ltGray"/>
                </a:solidFill>
              </a:ln>
            </p:spPr>
          </p:pic>
        </mc:Fallback>
      </mc:AlternateContent>
    </p:spTree>
    <p:extLst>
      <p:ext uri="{BB962C8B-B14F-4D97-AF65-F5344CB8AC3E}">
        <p14:creationId xmlns:p14="http://schemas.microsoft.com/office/powerpoint/2010/main" val="3194850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504</TotalTime>
  <Words>1936</Words>
  <Application>Microsoft Office PowerPoint</Application>
  <PresentationFormat>On-screen Show (4:3)</PresentationFormat>
  <Paragraphs>227</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Aptos</vt:lpstr>
      <vt:lpstr>Aptos Display</vt:lpstr>
      <vt:lpstr>Arial</vt:lpstr>
      <vt:lpstr>Lato</vt:lpstr>
      <vt:lpstr>Office Theme</vt:lpstr>
      <vt:lpstr>Treatment of Restless Legs Syndrome and Periodic Limb Movement Disorder: an American Academy of Sleep Medicine Clinical Practice Guideline</vt:lpstr>
      <vt:lpstr>Background</vt:lpstr>
      <vt:lpstr>Comparison: RLS vs PLMS</vt:lpstr>
      <vt:lpstr>PowerPoint Presentation</vt:lpstr>
      <vt:lpstr>RLS Treatment Recommendations Overview</vt:lpstr>
      <vt:lpstr>Summary of the Updates </vt:lpstr>
      <vt:lpstr>Good Practice Statement for RLS Management</vt:lpstr>
      <vt:lpstr>Good Practice Statement for RLS Management</vt:lpstr>
      <vt:lpstr>Strong Recommendations for Specific Treatments</vt:lpstr>
      <vt:lpstr>Comparison of Gabapentin, Gabapentin Enacarbil, and Pregabalin (with Cost)</vt:lpstr>
      <vt:lpstr>Conditional Recommendations (Iron Treatments)</vt:lpstr>
      <vt:lpstr>Conditional Recommendations (Other Therapies)</vt:lpstr>
      <vt:lpstr>Nidra – RLS Relief</vt:lpstr>
      <vt:lpstr>PowerPoint Presentation</vt:lpstr>
      <vt:lpstr>Treatments to Use with Caution</vt:lpstr>
      <vt:lpstr>Treatments Not Recommended</vt:lpstr>
      <vt:lpstr>PowerPoint Presentation</vt:lpstr>
      <vt:lpstr>Dopamine Agonist Withdrawal Syndrome (DAWS) </vt:lpstr>
      <vt:lpstr>PowerPoint Presentation</vt:lpstr>
      <vt:lpstr>Distinction Between RLS and PLMS</vt:lpstr>
      <vt:lpstr>Comparison: RLS vs PLMS</vt:lpstr>
      <vt:lpstr>PowerPoint Presentation</vt:lpstr>
      <vt:lpstr>Gabapentin vs. Gabapentin Enacarbil</vt:lpstr>
      <vt:lpstr>Comparison of Gabapentin, Gabapentin Enacarbil, and Pregabalin (with Cost)</vt:lpstr>
      <vt:lpstr>PowerPoint Presentation</vt:lpstr>
      <vt:lpstr>Risk of Psychiatric Adverse Events in RLS Patients Treated with Dopamine Agonists</vt:lpstr>
      <vt:lpstr>Objective</vt:lpstr>
      <vt:lpstr>Methods</vt:lpstr>
      <vt:lpstr>Findings</vt:lpstr>
      <vt:lpstr>Psychiatric Adverse Events</vt:lpstr>
      <vt:lpstr>PowerPoint Presentation</vt:lpstr>
      <vt:lpstr>Limitations</vt:lpstr>
      <vt:lpstr>Conclusion</vt:lpstr>
      <vt:lpstr>PowerPoint Presentation</vt:lpstr>
      <vt:lpstr>Graphical Abstract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David Shepherd</dc:creator>
  <cp:keywords/>
  <dc:description>generated using python-pptx</dc:description>
  <cp:lastModifiedBy>David Shepherd</cp:lastModifiedBy>
  <cp:revision>11</cp:revision>
  <dcterms:created xsi:type="dcterms:W3CDTF">2013-01-27T09:14:16Z</dcterms:created>
  <dcterms:modified xsi:type="dcterms:W3CDTF">2025-01-07T17:45:33Z</dcterms:modified>
  <cp:category/>
</cp:coreProperties>
</file>